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5.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2"/>
    <p:sldMasterId id="2147483703" r:id="rId3"/>
    <p:sldMasterId id="2147483719" r:id="rId4"/>
    <p:sldMasterId id="2147483751" r:id="rId5"/>
    <p:sldMasterId id="2147483783" r:id="rId6"/>
  </p:sldMasterIdLst>
  <p:notesMasterIdLst>
    <p:notesMasterId r:id="rId83"/>
  </p:notesMasterIdLst>
  <p:sldIdLst>
    <p:sldId id="485" r:id="rId7"/>
    <p:sldId id="538" r:id="rId8"/>
    <p:sldId id="543" r:id="rId9"/>
    <p:sldId id="471" r:id="rId10"/>
    <p:sldId id="529" r:id="rId11"/>
    <p:sldId id="478" r:id="rId12"/>
    <p:sldId id="479" r:id="rId13"/>
    <p:sldId id="480" r:id="rId14"/>
    <p:sldId id="482" r:id="rId15"/>
    <p:sldId id="483" r:id="rId16"/>
    <p:sldId id="484" r:id="rId17"/>
    <p:sldId id="494" r:id="rId18"/>
    <p:sldId id="259" r:id="rId19"/>
    <p:sldId id="258" r:id="rId20"/>
    <p:sldId id="261" r:id="rId21"/>
    <p:sldId id="262" r:id="rId22"/>
    <p:sldId id="517" r:id="rId23"/>
    <p:sldId id="518" r:id="rId24"/>
    <p:sldId id="265" r:id="rId25"/>
    <p:sldId id="263" r:id="rId26"/>
    <p:sldId id="443" r:id="rId27"/>
    <p:sldId id="264" r:id="rId28"/>
    <p:sldId id="547" r:id="rId29"/>
    <p:sldId id="268" r:id="rId30"/>
    <p:sldId id="269" r:id="rId31"/>
    <p:sldId id="270" r:id="rId32"/>
    <p:sldId id="271" r:id="rId33"/>
    <p:sldId id="272" r:id="rId34"/>
    <p:sldId id="273" r:id="rId35"/>
    <p:sldId id="274" r:id="rId36"/>
    <p:sldId id="275" r:id="rId37"/>
    <p:sldId id="276" r:id="rId38"/>
    <p:sldId id="277" r:id="rId39"/>
    <p:sldId id="519" r:id="rId40"/>
    <p:sldId id="520" r:id="rId41"/>
    <p:sldId id="548" r:id="rId42"/>
    <p:sldId id="504" r:id="rId43"/>
    <p:sldId id="511" r:id="rId44"/>
    <p:sldId id="510" r:id="rId45"/>
    <p:sldId id="521" r:id="rId46"/>
    <p:sldId id="545" r:id="rId47"/>
    <p:sldId id="280" r:id="rId48"/>
    <p:sldId id="281" r:id="rId49"/>
    <p:sldId id="523" r:id="rId50"/>
    <p:sldId id="282" r:id="rId51"/>
    <p:sldId id="283" r:id="rId52"/>
    <p:sldId id="284" r:id="rId53"/>
    <p:sldId id="551" r:id="rId54"/>
    <p:sldId id="444" r:id="rId55"/>
    <p:sldId id="525" r:id="rId56"/>
    <p:sldId id="445" r:id="rId57"/>
    <p:sldId id="447" r:id="rId58"/>
    <p:sldId id="449" r:id="rId59"/>
    <p:sldId id="451" r:id="rId60"/>
    <p:sldId id="452" r:id="rId61"/>
    <p:sldId id="453" r:id="rId62"/>
    <p:sldId id="497" r:id="rId63"/>
    <p:sldId id="498" r:id="rId64"/>
    <p:sldId id="527" r:id="rId65"/>
    <p:sldId id="550" r:id="rId66"/>
    <p:sldId id="549" r:id="rId67"/>
    <p:sldId id="455" r:id="rId68"/>
    <p:sldId id="456" r:id="rId69"/>
    <p:sldId id="457" r:id="rId70"/>
    <p:sldId id="458" r:id="rId71"/>
    <p:sldId id="462" r:id="rId72"/>
    <p:sldId id="463" r:id="rId73"/>
    <p:sldId id="464" r:id="rId74"/>
    <p:sldId id="465" r:id="rId75"/>
    <p:sldId id="466" r:id="rId76"/>
    <p:sldId id="467" r:id="rId77"/>
    <p:sldId id="468" r:id="rId78"/>
    <p:sldId id="469" r:id="rId79"/>
    <p:sldId id="470" r:id="rId80"/>
    <p:sldId id="534" r:id="rId81"/>
    <p:sldId id="542" r:id="rId82"/>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CAD7"/>
          </a:solidFill>
        </a:fill>
      </a:tcStyle>
    </a:wholeTbl>
    <a:band2H>
      <a:tcTxStyle/>
      <a:tcStyle>
        <a:tcBdr/>
        <a:fill>
          <a:solidFill>
            <a:srgbClr val="E7E7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CD4CA"/>
          </a:solidFill>
        </a:fill>
      </a:tcStyle>
    </a:wholeTbl>
    <a:band2H>
      <a:tcTxStyle/>
      <a:tcStyle>
        <a:tcBdr/>
        <a:fill>
          <a:solidFill>
            <a:srgbClr val="F6EB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7D7D7"/>
          </a:solidFill>
        </a:fill>
      </a:tcStyle>
    </a:wholeTbl>
    <a:band2H>
      <a:tcTxStyle/>
      <a:tcStyle>
        <a:tcBdr/>
        <a:fill>
          <a:solidFill>
            <a:srgbClr val="ECEC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696" autoAdjust="0"/>
  </p:normalViewPr>
  <p:slideViewPr>
    <p:cSldViewPr snapToGrid="0">
      <p:cViewPr varScale="1">
        <p:scale>
          <a:sx n="67" d="100"/>
          <a:sy n="67" d="100"/>
        </p:scale>
        <p:origin x="1182" y="7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63" Type="http://schemas.openxmlformats.org/officeDocument/2006/relationships/slide" Target="slides/slide57.xml"/><Relationship Id="rId68" Type="http://schemas.openxmlformats.org/officeDocument/2006/relationships/slide" Target="slides/slide62.xml"/><Relationship Id="rId76" Type="http://schemas.openxmlformats.org/officeDocument/2006/relationships/slide" Target="slides/slide70.xml"/><Relationship Id="rId84" Type="http://schemas.openxmlformats.org/officeDocument/2006/relationships/presProps" Target="presProps.xml"/><Relationship Id="rId7" Type="http://schemas.openxmlformats.org/officeDocument/2006/relationships/slide" Target="slides/slide1.xml"/><Relationship Id="rId71" Type="http://schemas.openxmlformats.org/officeDocument/2006/relationships/slide" Target="slides/slide65.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slide" Target="slides/slide60.xml"/><Relationship Id="rId74" Type="http://schemas.openxmlformats.org/officeDocument/2006/relationships/slide" Target="slides/slide68.xml"/><Relationship Id="rId79" Type="http://schemas.openxmlformats.org/officeDocument/2006/relationships/slide" Target="slides/slide73.xml"/><Relationship Id="rId87"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55.xml"/><Relationship Id="rId82" Type="http://schemas.openxmlformats.org/officeDocument/2006/relationships/slide" Target="slides/slide76.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slide" Target="slides/slide58.xml"/><Relationship Id="rId69" Type="http://schemas.openxmlformats.org/officeDocument/2006/relationships/slide" Target="slides/slide63.xml"/><Relationship Id="rId77" Type="http://schemas.openxmlformats.org/officeDocument/2006/relationships/slide" Target="slides/slide71.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slide" Target="slides/slide66.xml"/><Relationship Id="rId80" Type="http://schemas.openxmlformats.org/officeDocument/2006/relationships/slide" Target="slides/slide74.xml"/><Relationship Id="rId85"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slide" Target="slides/slide6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slide" Target="slides/slide64.xml"/><Relationship Id="rId75" Type="http://schemas.openxmlformats.org/officeDocument/2006/relationships/slide" Target="slides/slide69.xml"/><Relationship Id="rId83"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slide" Target="slides/slide67.xml"/><Relationship Id="rId78" Type="http://schemas.openxmlformats.org/officeDocument/2006/relationships/slide" Target="slides/slide72.xml"/><Relationship Id="rId81" Type="http://schemas.openxmlformats.org/officeDocument/2006/relationships/slide" Target="slides/slide75.xml"/><Relationship Id="rId86"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png>
</file>

<file path=ppt/media/image15.pn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png>
</file>

<file path=ppt/media/image26.jpeg>
</file>

<file path=ppt/media/image27.jpeg>
</file>

<file path=ppt/media/image28.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40"/>
          <p:cNvSpPr>
            <a:spLocks noGrp="1" noRot="1" noChangeAspect="1"/>
          </p:cNvSpPr>
          <p:nvPr>
            <p:ph type="sldImg"/>
          </p:nvPr>
        </p:nvSpPr>
        <p:spPr>
          <a:xfrm>
            <a:off x="1143000" y="685800"/>
            <a:ext cx="4572000" cy="3429000"/>
          </a:xfrm>
          <a:prstGeom prst="rect">
            <a:avLst/>
          </a:prstGeom>
        </p:spPr>
        <p:txBody>
          <a:bodyPr/>
          <a:lstStyle/>
          <a:p>
            <a:endParaRPr/>
          </a:p>
        </p:txBody>
      </p:sp>
      <p:sp>
        <p:nvSpPr>
          <p:cNvPr id="41" name="Shape 4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090327795"/>
      </p:ext>
    </p:extLst>
  </p:cSld>
  <p:clrMap bg1="lt1" tx1="dk1" bg2="lt2" tx2="dk2" accent1="accent1" accent2="accent2" accent3="accent3" accent4="accent4" accent5="accent5" accent6="accent6" hlink="hlink" folHlink="folHlink"/>
  <p:notesStyle>
    <a:lvl1pPr defTabSz="457200" latinLnBrk="0">
      <a:defRPr sz="1200">
        <a:latin typeface="+mn-lt"/>
        <a:ea typeface="+mn-ea"/>
        <a:cs typeface="+mn-cs"/>
        <a:sym typeface="Arial"/>
      </a:defRPr>
    </a:lvl1pPr>
    <a:lvl2pPr indent="228600" defTabSz="457200" latinLnBrk="0">
      <a:defRPr sz="1200">
        <a:latin typeface="+mn-lt"/>
        <a:ea typeface="+mn-ea"/>
        <a:cs typeface="+mn-cs"/>
        <a:sym typeface="Arial"/>
      </a:defRPr>
    </a:lvl2pPr>
    <a:lvl3pPr indent="457200" defTabSz="457200" latinLnBrk="0">
      <a:defRPr sz="1200">
        <a:latin typeface="+mn-lt"/>
        <a:ea typeface="+mn-ea"/>
        <a:cs typeface="+mn-cs"/>
        <a:sym typeface="Arial"/>
      </a:defRPr>
    </a:lvl3pPr>
    <a:lvl4pPr indent="685800" defTabSz="457200" latinLnBrk="0">
      <a:defRPr sz="1200">
        <a:latin typeface="+mn-lt"/>
        <a:ea typeface="+mn-ea"/>
        <a:cs typeface="+mn-cs"/>
        <a:sym typeface="Arial"/>
      </a:defRPr>
    </a:lvl4pPr>
    <a:lvl5pPr indent="914400" defTabSz="457200" latinLnBrk="0">
      <a:defRPr sz="1200">
        <a:latin typeface="+mn-lt"/>
        <a:ea typeface="+mn-ea"/>
        <a:cs typeface="+mn-cs"/>
        <a:sym typeface="Arial"/>
      </a:defRPr>
    </a:lvl5pPr>
    <a:lvl6pPr indent="1143000" defTabSz="457200" latinLnBrk="0">
      <a:defRPr sz="1200">
        <a:latin typeface="+mn-lt"/>
        <a:ea typeface="+mn-ea"/>
        <a:cs typeface="+mn-cs"/>
        <a:sym typeface="Arial"/>
      </a:defRPr>
    </a:lvl6pPr>
    <a:lvl7pPr indent="1371600" defTabSz="457200" latinLnBrk="0">
      <a:defRPr sz="1200">
        <a:latin typeface="+mn-lt"/>
        <a:ea typeface="+mn-ea"/>
        <a:cs typeface="+mn-cs"/>
        <a:sym typeface="Arial"/>
      </a:defRPr>
    </a:lvl7pPr>
    <a:lvl8pPr indent="1600200" defTabSz="457200" latinLnBrk="0">
      <a:defRPr sz="1200">
        <a:latin typeface="+mn-lt"/>
        <a:ea typeface="+mn-ea"/>
        <a:cs typeface="+mn-cs"/>
        <a:sym typeface="Arial"/>
      </a:defRPr>
    </a:lvl8pPr>
    <a:lvl9pPr indent="1828800" defTabSz="457200" latinLnBrk="0">
      <a:defRPr sz="12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What </a:t>
            </a:r>
            <a:r>
              <a:rPr lang="en-US" baseline="0" dirty="0"/>
              <a:t>we mean by “same thinking as sorting”</a:t>
            </a:r>
            <a:endParaRPr lang="en-US" dirty="0"/>
          </a:p>
        </p:txBody>
      </p:sp>
    </p:spTree>
    <p:extLst>
      <p:ext uri="{BB962C8B-B14F-4D97-AF65-F5344CB8AC3E}">
        <p14:creationId xmlns:p14="http://schemas.microsoft.com/office/powerpoint/2010/main" val="1086824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Why should </a:t>
            </a:r>
            <a:r>
              <a:rPr lang="en-US" b="1" dirty="0" err="1"/>
              <a:t>tableSize</a:t>
            </a:r>
            <a:r>
              <a:rPr lang="en-US" dirty="0"/>
              <a:t> = 101?</a:t>
            </a:r>
          </a:p>
        </p:txBody>
      </p:sp>
    </p:spTree>
    <p:extLst>
      <p:ext uri="{BB962C8B-B14F-4D97-AF65-F5344CB8AC3E}">
        <p14:creationId xmlns:p14="http://schemas.microsoft.com/office/powerpoint/2010/main" val="40766034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have 10 elements</a:t>
            </a:r>
          </a:p>
          <a:p>
            <a:pPr marL="171450" indent="-171450">
              <a:buFont typeface="Arial" panose="020B0604020202020204" pitchFamily="34" charset="0"/>
              <a:buChar char="•"/>
            </a:pPr>
            <a:r>
              <a:rPr lang="en-US" dirty="0"/>
              <a:t>How</a:t>
            </a:r>
            <a:r>
              <a:rPr lang="en-US" baseline="0" dirty="0"/>
              <a:t> big should the table be?</a:t>
            </a:r>
          </a:p>
          <a:p>
            <a:pPr marL="171450" indent="-171450">
              <a:buFont typeface="Arial" panose="020B0604020202020204" pitchFamily="34" charset="0"/>
              <a:buChar char="•"/>
            </a:pPr>
            <a:r>
              <a:rPr lang="en-US" b="1" baseline="0" dirty="0"/>
              <a:t>N = 13 </a:t>
            </a:r>
            <a:r>
              <a:rPr lang="en-US" baseline="0" dirty="0"/>
              <a:t>is just a size that we picked.  It could have been 15 (or another number)</a:t>
            </a:r>
          </a:p>
          <a:p>
            <a:pPr marL="171450" indent="-171450">
              <a:buFont typeface="Arial" panose="020B0604020202020204" pitchFamily="34" charset="0"/>
              <a:buChar char="•"/>
            </a:pPr>
            <a:r>
              <a:rPr lang="en-US" baseline="0" dirty="0"/>
              <a:t>We are building a hash table for our data</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B8C6905-A04E-4DF0-BF9D-602143EC726E}" type="slidenum">
              <a:rPr kumimoji="0" lang="en-US" sz="12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Arial"/>
                <a:sym typeface="Arial"/>
              </a:rPr>
              <a:pPr marL="0" marR="0" lvl="0" indent="0" algn="r" defTabSz="914400" rtl="0" eaLnBrk="0" fontAlgn="base" latinLnBrk="0" hangingPunct="0">
                <a:lnSpc>
                  <a:spcPct val="100000"/>
                </a:lnSpc>
                <a:spcBef>
                  <a:spcPct val="0"/>
                </a:spcBef>
                <a:spcAft>
                  <a:spcPct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Arial"/>
              <a:sym typeface="Arial"/>
            </a:endParaRPr>
          </a:p>
        </p:txBody>
      </p:sp>
    </p:spTree>
    <p:extLst>
      <p:ext uri="{BB962C8B-B14F-4D97-AF65-F5344CB8AC3E}">
        <p14:creationId xmlns:p14="http://schemas.microsoft.com/office/powerpoint/2010/main" val="2918238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B8C6905-A04E-4DF0-BF9D-602143EC726E}" type="slidenum">
              <a:rPr kumimoji="0" lang="en-US" sz="12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Arial"/>
                <a:sym typeface="Arial"/>
              </a:rPr>
              <a:pPr marL="0" marR="0" lvl="0" indent="0" algn="r" defTabSz="914400" rtl="0" eaLnBrk="0" fontAlgn="base" latinLnBrk="0" hangingPunct="0">
                <a:lnSpc>
                  <a:spcPct val="100000"/>
                </a:lnSpc>
                <a:spcBef>
                  <a:spcPct val="0"/>
                </a:spcBef>
                <a:spcAft>
                  <a:spcPct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Arial"/>
              <a:sym typeface="Arial"/>
            </a:endParaRPr>
          </a:p>
        </p:txBody>
      </p:sp>
    </p:spTree>
    <p:extLst>
      <p:ext uri="{BB962C8B-B14F-4D97-AF65-F5344CB8AC3E}">
        <p14:creationId xmlns:p14="http://schemas.microsoft.com/office/powerpoint/2010/main" val="939276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12229308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987526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Juliet</a:t>
            </a:r>
          </a:p>
          <a:p>
            <a:pPr marL="171450" indent="-171450">
              <a:buFont typeface="Arial" panose="020B0604020202020204" pitchFamily="34" charset="0"/>
              <a:buChar char="•"/>
            </a:pPr>
            <a:r>
              <a:rPr lang="en-US" dirty="0" err="1"/>
              <a:t>calHashCode</a:t>
            </a:r>
            <a:r>
              <a:rPr lang="en-US" dirty="0"/>
              <a:t>()</a:t>
            </a:r>
          </a:p>
        </p:txBody>
      </p:sp>
    </p:spTree>
    <p:extLst>
      <p:ext uri="{BB962C8B-B14F-4D97-AF65-F5344CB8AC3E}">
        <p14:creationId xmlns:p14="http://schemas.microsoft.com/office/powerpoint/2010/main" val="23001552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Take home activity | Get this code to work</a:t>
            </a:r>
          </a:p>
        </p:txBody>
      </p:sp>
    </p:spTree>
    <p:extLst>
      <p:ext uri="{BB962C8B-B14F-4D97-AF65-F5344CB8AC3E}">
        <p14:creationId xmlns:p14="http://schemas.microsoft.com/office/powerpoint/2010/main" val="16797868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Our</a:t>
            </a:r>
            <a:r>
              <a:rPr lang="en-US" b="1" baseline="0" dirty="0"/>
              <a:t> goal | look up (search) at O(1), </a:t>
            </a:r>
            <a:r>
              <a:rPr lang="en-US" baseline="0" dirty="0"/>
              <a:t>or as close to it as possible</a:t>
            </a:r>
            <a:endParaRPr lang="en-US" dirty="0"/>
          </a:p>
        </p:txBody>
      </p:sp>
    </p:spTree>
    <p:extLst>
      <p:ext uri="{BB962C8B-B14F-4D97-AF65-F5344CB8AC3E}">
        <p14:creationId xmlns:p14="http://schemas.microsoft.com/office/powerpoint/2010/main" val="2155770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Benefit of quadratic probing</a:t>
            </a:r>
          </a:p>
          <a:p>
            <a:pPr marL="171450" indent="-171450">
              <a:buFont typeface="Arial" panose="020B0604020202020204" pitchFamily="34" charset="0"/>
              <a:buChar char="•"/>
            </a:pPr>
            <a:r>
              <a:rPr lang="en-US" b="0" dirty="0"/>
              <a:t>Improve search time</a:t>
            </a:r>
          </a:p>
        </p:txBody>
      </p:sp>
    </p:spTree>
    <p:extLst>
      <p:ext uri="{BB962C8B-B14F-4D97-AF65-F5344CB8AC3E}">
        <p14:creationId xmlns:p14="http://schemas.microsoft.com/office/powerpoint/2010/main" val="9103183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Why</a:t>
            </a:r>
            <a:r>
              <a:rPr lang="en-US" b="1" baseline="0" dirty="0"/>
              <a:t> N = 13?  </a:t>
            </a:r>
            <a:r>
              <a:rPr lang="en-US" dirty="0"/>
              <a:t>For now, it’s an</a:t>
            </a:r>
            <a:r>
              <a:rPr lang="en-US" baseline="0" dirty="0"/>
              <a:t> arbitrary (magic) number</a:t>
            </a:r>
          </a:p>
          <a:p>
            <a:pPr marL="171450" indent="-171450">
              <a:buFont typeface="Arial" panose="020B0604020202020204" pitchFamily="34" charset="0"/>
              <a:buChar char="•"/>
            </a:pPr>
            <a:r>
              <a:rPr lang="en-US" dirty="0"/>
              <a:t>I can change the </a:t>
            </a:r>
            <a:r>
              <a:rPr lang="en-US" b="1" dirty="0"/>
              <a:t>array size</a:t>
            </a:r>
            <a:r>
              <a:rPr lang="en-US" dirty="0"/>
              <a:t> or the </a:t>
            </a:r>
            <a:r>
              <a:rPr lang="en-US" b="1" dirty="0"/>
              <a:t>number of elements</a:t>
            </a:r>
          </a:p>
          <a:p>
            <a:pPr marL="171450" indent="-171450">
              <a:buFont typeface="Arial" panose="020B0604020202020204" pitchFamily="34" charset="0"/>
              <a:buChar char="•"/>
            </a:pPr>
            <a:r>
              <a:rPr lang="en-US" b="0" dirty="0"/>
              <a:t>Solution available on</a:t>
            </a:r>
            <a:r>
              <a:rPr lang="en-US" b="0" baseline="0" dirty="0"/>
              <a:t> next slide</a:t>
            </a:r>
            <a:endParaRPr lang="en-US" b="0" dirty="0"/>
          </a:p>
        </p:txBody>
      </p:sp>
      <p:sp>
        <p:nvSpPr>
          <p:cNvPr id="4" name="Slide Number Placeholder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B8C6905-A04E-4DF0-BF9D-602143EC726E}" type="slidenum">
              <a:rPr kumimoji="0" lang="en-US" sz="12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Arial"/>
                <a:sym typeface="Arial"/>
              </a:rPr>
              <a:pPr marL="0" marR="0" lvl="0" indent="0" algn="r" defTabSz="914400" rtl="0" eaLnBrk="0" fontAlgn="base" latinLnBrk="0" hangingPunct="0">
                <a:lnSpc>
                  <a:spcPct val="100000"/>
                </a:lnSpc>
                <a:spcBef>
                  <a:spcPct val="0"/>
                </a:spcBef>
                <a:spcAft>
                  <a:spcPct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Arial"/>
              <a:sym typeface="Arial"/>
            </a:endParaRPr>
          </a:p>
        </p:txBody>
      </p:sp>
    </p:spTree>
    <p:extLst>
      <p:ext uri="{BB962C8B-B14F-4D97-AF65-F5344CB8AC3E}">
        <p14:creationId xmlns:p14="http://schemas.microsoft.com/office/powerpoint/2010/main" val="1495078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a:spLocks noGrp="1" noChangeArrowheads="1"/>
          </p:cNvSpPr>
          <p:nvPr>
            <p:ph type="sldNum" sz="quarter" idx="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07" charset="-128"/>
              </a:defRPr>
            </a:lvl1pPr>
            <a:lvl2pPr marL="742950" indent="-285750" eaLnBrk="0" hangingPunct="0">
              <a:defRPr>
                <a:solidFill>
                  <a:schemeClr val="tx1"/>
                </a:solidFill>
                <a:latin typeface="Arial" charset="0"/>
                <a:ea typeface="ＭＳ Ｐゴシック" pitchFamily="-107" charset="-128"/>
              </a:defRPr>
            </a:lvl2pPr>
            <a:lvl3pPr marL="1143000" indent="-228600" eaLnBrk="0" hangingPunct="0">
              <a:defRPr>
                <a:solidFill>
                  <a:schemeClr val="tx1"/>
                </a:solidFill>
                <a:latin typeface="Arial" charset="0"/>
                <a:ea typeface="ＭＳ Ｐゴシック" pitchFamily="-107" charset="-128"/>
              </a:defRPr>
            </a:lvl3pPr>
            <a:lvl4pPr marL="1600200" indent="-228600" eaLnBrk="0" hangingPunct="0">
              <a:defRPr>
                <a:solidFill>
                  <a:schemeClr val="tx1"/>
                </a:solidFill>
                <a:latin typeface="Arial" charset="0"/>
                <a:ea typeface="ＭＳ Ｐゴシック" pitchFamily="-107" charset="-128"/>
              </a:defRPr>
            </a:lvl4pPr>
            <a:lvl5pPr marL="2057400" indent="-228600" eaLnBrk="0" hangingPunct="0">
              <a:defRPr>
                <a:solidFill>
                  <a:schemeClr val="tx1"/>
                </a:solidFill>
                <a:latin typeface="Arial" charset="0"/>
                <a:ea typeface="ＭＳ Ｐゴシック" pitchFamily="-107" charset="-128"/>
              </a:defRPr>
            </a:lvl5pPr>
            <a:lvl6pPr marL="2514600" indent="-228600" algn="ctr" eaLnBrk="0" fontAlgn="base" hangingPunct="0">
              <a:spcBef>
                <a:spcPct val="0"/>
              </a:spcBef>
              <a:spcAft>
                <a:spcPct val="0"/>
              </a:spcAft>
              <a:defRPr>
                <a:solidFill>
                  <a:schemeClr val="tx1"/>
                </a:solidFill>
                <a:latin typeface="Arial" charset="0"/>
                <a:ea typeface="ＭＳ Ｐゴシック" pitchFamily="-107" charset="-128"/>
              </a:defRPr>
            </a:lvl6pPr>
            <a:lvl7pPr marL="2971800" indent="-228600" algn="ctr" eaLnBrk="0" fontAlgn="base" hangingPunct="0">
              <a:spcBef>
                <a:spcPct val="0"/>
              </a:spcBef>
              <a:spcAft>
                <a:spcPct val="0"/>
              </a:spcAft>
              <a:defRPr>
                <a:solidFill>
                  <a:schemeClr val="tx1"/>
                </a:solidFill>
                <a:latin typeface="Arial" charset="0"/>
                <a:ea typeface="ＭＳ Ｐゴシック" pitchFamily="-107" charset="-128"/>
              </a:defRPr>
            </a:lvl7pPr>
            <a:lvl8pPr marL="3429000" indent="-228600" algn="ctr" eaLnBrk="0" fontAlgn="base" hangingPunct="0">
              <a:spcBef>
                <a:spcPct val="0"/>
              </a:spcBef>
              <a:spcAft>
                <a:spcPct val="0"/>
              </a:spcAft>
              <a:defRPr>
                <a:solidFill>
                  <a:schemeClr val="tx1"/>
                </a:solidFill>
                <a:latin typeface="Arial" charset="0"/>
                <a:ea typeface="ＭＳ Ｐゴシック" pitchFamily="-107" charset="-128"/>
              </a:defRPr>
            </a:lvl8pPr>
            <a:lvl9pPr marL="3886200" indent="-228600" algn="ctr" eaLnBrk="0" fontAlgn="base" hangingPunct="0">
              <a:spcBef>
                <a:spcPct val="0"/>
              </a:spcBef>
              <a:spcAft>
                <a:spcPct val="0"/>
              </a:spcAft>
              <a:defRPr>
                <a:solidFill>
                  <a:schemeClr val="tx1"/>
                </a:solidFill>
                <a:latin typeface="Arial" charset="0"/>
                <a:ea typeface="ＭＳ Ｐゴシック" pitchFamily="-107" charset="-128"/>
              </a:defRPr>
            </a:lvl9pPr>
          </a:lstStyle>
          <a:p>
            <a:pPr eaLnBrk="1" hangingPunct="1"/>
            <a:fld id="{BE847A46-B8F7-4FC3-9E3E-5EFFA7C38CAA}" type="slidenum">
              <a:rPr lang="en-US" smtClean="0">
                <a:solidFill>
                  <a:prstClr val="black"/>
                </a:solidFill>
              </a:rPr>
              <a:pPr eaLnBrk="1" hangingPunct="1"/>
              <a:t>6</a:t>
            </a:fld>
            <a:endParaRPr lang="en-US">
              <a:solidFill>
                <a:prstClr val="black"/>
              </a:solidFill>
            </a:endParaRPr>
          </a:p>
        </p:txBody>
      </p:sp>
      <p:sp>
        <p:nvSpPr>
          <p:cNvPr id="9523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236" name="Rectangle 3"/>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indent="-171450" eaLnBrk="1" hangingPunct="1">
              <a:buFont typeface="Arial" panose="020B0604020202020204" pitchFamily="34" charset="0"/>
              <a:buChar char="•"/>
            </a:pPr>
            <a:r>
              <a:rPr lang="en-US" altLang="en-US" b="1" dirty="0"/>
              <a:t>We need to organize the</a:t>
            </a:r>
            <a:r>
              <a:rPr lang="en-US" altLang="en-US" b="1" baseline="0" dirty="0"/>
              <a:t> parts so that we can retrieve it</a:t>
            </a:r>
            <a:endParaRPr lang="en-US" altLang="en-US" b="1" dirty="0"/>
          </a:p>
          <a:p>
            <a:pPr marL="171450" indent="-171450" eaLnBrk="1" hangingPunct="1">
              <a:buFont typeface="Arial" panose="020B0604020202020204" pitchFamily="34" charset="0"/>
              <a:buChar char="•"/>
            </a:pPr>
            <a:r>
              <a:rPr lang="en-US" altLang="en-US" dirty="0"/>
              <a:t>Search vs. Look-up</a:t>
            </a:r>
          </a:p>
          <a:p>
            <a:pPr marL="171450" indent="-171450" eaLnBrk="1" hangingPunct="1">
              <a:buFont typeface="Arial" panose="020B0604020202020204" pitchFamily="34" charset="0"/>
              <a:buChar char="•"/>
            </a:pPr>
            <a:r>
              <a:rPr lang="en-US" altLang="en-US" dirty="0"/>
              <a:t>Do you see the pattern,</a:t>
            </a:r>
            <a:r>
              <a:rPr lang="en-US" altLang="en-US" baseline="0" dirty="0"/>
              <a:t> p</a:t>
            </a:r>
            <a:r>
              <a:rPr lang="en-US" altLang="en-US" dirty="0"/>
              <a:t>lacing</a:t>
            </a:r>
            <a:r>
              <a:rPr lang="en-US" altLang="en-US" baseline="0" dirty="0"/>
              <a:t> 4501 at a[1] and 2298 at a[98]?</a:t>
            </a:r>
            <a:endParaRPr lang="en-US" altLang="en-US" dirty="0"/>
          </a:p>
        </p:txBody>
      </p:sp>
    </p:spTree>
    <p:extLst>
      <p:ext uri="{BB962C8B-B14F-4D97-AF65-F5344CB8AC3E}">
        <p14:creationId xmlns:p14="http://schemas.microsoft.com/office/powerpoint/2010/main" val="24691687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B8C6905-A04E-4DF0-BF9D-602143EC726E}" type="slidenum">
              <a:rPr kumimoji="0" lang="en-US" sz="12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Arial"/>
                <a:sym typeface="Arial"/>
              </a:rPr>
              <a:pPr marL="0" marR="0" lvl="0" indent="0" algn="r" defTabSz="914400" rtl="0" eaLnBrk="0" fontAlgn="base" latinLnBrk="0" hangingPunct="0">
                <a:lnSpc>
                  <a:spcPct val="100000"/>
                </a:lnSpc>
                <a:spcBef>
                  <a:spcPct val="0"/>
                </a:spcBef>
                <a:spcAft>
                  <a:spcPct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Arial"/>
              <a:sym typeface="Arial"/>
            </a:endParaRPr>
          </a:p>
        </p:txBody>
      </p:sp>
    </p:spTree>
    <p:extLst>
      <p:ext uri="{BB962C8B-B14F-4D97-AF65-F5344CB8AC3E}">
        <p14:creationId xmlns:p14="http://schemas.microsoft.com/office/powerpoint/2010/main" val="3051523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B8C6905-A04E-4DF0-BF9D-602143EC726E}" type="slidenum">
              <a:rPr kumimoji="0" lang="en-US" sz="12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Arial"/>
                <a:sym typeface="Arial"/>
              </a:rPr>
              <a:pPr marL="0" marR="0" lvl="0" indent="0" algn="r" defTabSz="914400" rtl="0" eaLnBrk="0" fontAlgn="base" latinLnBrk="0" hangingPunct="0">
                <a:lnSpc>
                  <a:spcPct val="100000"/>
                </a:lnSpc>
                <a:spcBef>
                  <a:spcPct val="0"/>
                </a:spcBef>
                <a:spcAft>
                  <a:spcPct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Arial"/>
              <a:sym typeface="Arial"/>
            </a:endParaRPr>
          </a:p>
        </p:txBody>
      </p:sp>
    </p:spTree>
    <p:extLst>
      <p:ext uri="{BB962C8B-B14F-4D97-AF65-F5344CB8AC3E}">
        <p14:creationId xmlns:p14="http://schemas.microsoft.com/office/powerpoint/2010/main" val="30476057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What</a:t>
            </a:r>
            <a:r>
              <a:rPr lang="en-US" baseline="0" dirty="0"/>
              <a:t> is LQ?</a:t>
            </a:r>
          </a:p>
          <a:p>
            <a:pPr marL="171450" indent="-171450">
              <a:buFont typeface="Arial" panose="020B0604020202020204" pitchFamily="34" charset="0"/>
              <a:buChar char="•"/>
            </a:pPr>
            <a:r>
              <a:rPr lang="en-US" baseline="0" dirty="0"/>
              <a:t>Why LQ?</a:t>
            </a:r>
            <a:endParaRPr lang="en-US" dirty="0"/>
          </a:p>
        </p:txBody>
      </p:sp>
    </p:spTree>
    <p:extLst>
      <p:ext uri="{BB962C8B-B14F-4D97-AF65-F5344CB8AC3E}">
        <p14:creationId xmlns:p14="http://schemas.microsoft.com/office/powerpoint/2010/main" val="27918012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Don’t look; solution on next slide</a:t>
            </a:r>
          </a:p>
        </p:txBody>
      </p:sp>
      <p:sp>
        <p:nvSpPr>
          <p:cNvPr id="4" name="Slide Number Placeholder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B8C6905-A04E-4DF0-BF9D-602143EC726E}" type="slidenum">
              <a:rPr kumimoji="0" lang="en-US" sz="12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Arial"/>
                <a:sym typeface="Arial"/>
              </a:rPr>
              <a:pPr marL="0" marR="0" lvl="0" indent="0" algn="r" defTabSz="914400" rtl="0" eaLnBrk="0" fontAlgn="base" latinLnBrk="0" hangingPunct="0">
                <a:lnSpc>
                  <a:spcPct val="100000"/>
                </a:lnSpc>
                <a:spcBef>
                  <a:spcPct val="0"/>
                </a:spcBef>
                <a:spcAft>
                  <a:spcPct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Arial"/>
              <a:sym typeface="Arial"/>
            </a:endParaRPr>
          </a:p>
        </p:txBody>
      </p:sp>
    </p:spTree>
    <p:extLst>
      <p:ext uri="{BB962C8B-B14F-4D97-AF65-F5344CB8AC3E}">
        <p14:creationId xmlns:p14="http://schemas.microsoft.com/office/powerpoint/2010/main" val="27478535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B8C6905-A04E-4DF0-BF9D-602143EC726E}" type="slidenum">
              <a:rPr kumimoji="0" lang="en-US" sz="12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endParaRPr>
          </a:p>
        </p:txBody>
      </p:sp>
    </p:spTree>
    <p:extLst>
      <p:ext uri="{BB962C8B-B14F-4D97-AF65-F5344CB8AC3E}">
        <p14:creationId xmlns:p14="http://schemas.microsoft.com/office/powerpoint/2010/main" val="4105391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Take home assignment</a:t>
            </a:r>
          </a:p>
          <a:p>
            <a:pPr marL="171450" indent="-171450">
              <a:buFont typeface="Arial" panose="020B0604020202020204" pitchFamily="34" charset="0"/>
              <a:buChar char="•"/>
            </a:pPr>
            <a:r>
              <a:rPr lang="en-US" dirty="0"/>
              <a:t>It’s all about retrievals</a:t>
            </a:r>
          </a:p>
        </p:txBody>
      </p:sp>
      <p:sp>
        <p:nvSpPr>
          <p:cNvPr id="4" name="Slide Number Placeholder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B8C6905-A04E-4DF0-BF9D-602143EC726E}" type="slidenum">
              <a:rPr kumimoji="0" lang="en-US" sz="1200" b="0" i="0" u="none" strike="noStrike" kern="1200" cap="none" spc="0" normalizeH="0" baseline="0" noProof="0" smtClean="0">
                <a:ln>
                  <a:noFill/>
                </a:ln>
                <a:solidFill>
                  <a:prstClr val="black"/>
                </a:solidFill>
                <a:effectLst/>
                <a:uLnTx/>
                <a:uFillTx/>
                <a:latin typeface="Times New Roman" panose="02020603050405020304" pitchFamily="18" charset="0"/>
                <a:ea typeface="+mn-ea"/>
                <a:cs typeface="Arial"/>
                <a:sym typeface="Arial"/>
              </a:rPr>
              <a:pPr marL="0" marR="0" lvl="0" indent="0" algn="r" defTabSz="914400" rtl="0" eaLnBrk="0" fontAlgn="base" latinLnBrk="0" hangingPunct="0">
                <a:lnSpc>
                  <a:spcPct val="100000"/>
                </a:lnSpc>
                <a:spcBef>
                  <a:spcPct val="0"/>
                </a:spcBef>
                <a:spcAft>
                  <a:spcPct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Arial"/>
              <a:sym typeface="Arial"/>
            </a:endParaRPr>
          </a:p>
        </p:txBody>
      </p:sp>
    </p:spTree>
    <p:extLst>
      <p:ext uri="{BB962C8B-B14F-4D97-AF65-F5344CB8AC3E}">
        <p14:creationId xmlns:p14="http://schemas.microsoft.com/office/powerpoint/2010/main" val="2421338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Search</a:t>
            </a:r>
            <a:r>
              <a:rPr lang="en-US" dirty="0"/>
              <a:t> vs. </a:t>
            </a:r>
            <a:r>
              <a:rPr lang="en-US" b="1" dirty="0"/>
              <a:t>retrieval</a:t>
            </a:r>
          </a:p>
        </p:txBody>
      </p:sp>
    </p:spTree>
    <p:extLst>
      <p:ext uri="{BB962C8B-B14F-4D97-AF65-F5344CB8AC3E}">
        <p14:creationId xmlns:p14="http://schemas.microsoft.com/office/powerpoint/2010/main" val="14119842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Search</a:t>
            </a:r>
            <a:r>
              <a:rPr lang="en-US" dirty="0"/>
              <a:t> vs. </a:t>
            </a:r>
            <a:r>
              <a:rPr lang="en-US" b="1" dirty="0"/>
              <a:t>retrieval</a:t>
            </a:r>
          </a:p>
        </p:txBody>
      </p:sp>
    </p:spTree>
    <p:extLst>
      <p:ext uri="{BB962C8B-B14F-4D97-AF65-F5344CB8AC3E}">
        <p14:creationId xmlns:p14="http://schemas.microsoft.com/office/powerpoint/2010/main" val="2555234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What is load factor?</a:t>
            </a:r>
          </a:p>
        </p:txBody>
      </p:sp>
    </p:spTree>
    <p:extLst>
      <p:ext uri="{BB962C8B-B14F-4D97-AF65-F5344CB8AC3E}">
        <p14:creationId xmlns:p14="http://schemas.microsoft.com/office/powerpoint/2010/main" val="31497229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1940918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07" charset="-128"/>
              </a:defRPr>
            </a:lvl1pPr>
            <a:lvl2pPr marL="742950" indent="-285750" eaLnBrk="0" hangingPunct="0">
              <a:defRPr>
                <a:solidFill>
                  <a:schemeClr val="tx1"/>
                </a:solidFill>
                <a:latin typeface="Arial" charset="0"/>
                <a:ea typeface="ＭＳ Ｐゴシック" pitchFamily="-107" charset="-128"/>
              </a:defRPr>
            </a:lvl2pPr>
            <a:lvl3pPr marL="1143000" indent="-228600" eaLnBrk="0" hangingPunct="0">
              <a:defRPr>
                <a:solidFill>
                  <a:schemeClr val="tx1"/>
                </a:solidFill>
                <a:latin typeface="Arial" charset="0"/>
                <a:ea typeface="ＭＳ Ｐゴシック" pitchFamily="-107" charset="-128"/>
              </a:defRPr>
            </a:lvl3pPr>
            <a:lvl4pPr marL="1600200" indent="-228600" eaLnBrk="0" hangingPunct="0">
              <a:defRPr>
                <a:solidFill>
                  <a:schemeClr val="tx1"/>
                </a:solidFill>
                <a:latin typeface="Arial" charset="0"/>
                <a:ea typeface="ＭＳ Ｐゴシック" pitchFamily="-107" charset="-128"/>
              </a:defRPr>
            </a:lvl4pPr>
            <a:lvl5pPr marL="2057400" indent="-228600" eaLnBrk="0" hangingPunct="0">
              <a:defRPr>
                <a:solidFill>
                  <a:schemeClr val="tx1"/>
                </a:solidFill>
                <a:latin typeface="Arial" charset="0"/>
                <a:ea typeface="ＭＳ Ｐゴシック" pitchFamily="-107" charset="-128"/>
              </a:defRPr>
            </a:lvl5pPr>
            <a:lvl6pPr marL="2514600" indent="-228600" algn="ctr" eaLnBrk="0" fontAlgn="base" hangingPunct="0">
              <a:spcBef>
                <a:spcPct val="0"/>
              </a:spcBef>
              <a:spcAft>
                <a:spcPct val="0"/>
              </a:spcAft>
              <a:defRPr>
                <a:solidFill>
                  <a:schemeClr val="tx1"/>
                </a:solidFill>
                <a:latin typeface="Arial" charset="0"/>
                <a:ea typeface="ＭＳ Ｐゴシック" pitchFamily="-107" charset="-128"/>
              </a:defRPr>
            </a:lvl6pPr>
            <a:lvl7pPr marL="2971800" indent="-228600" algn="ctr" eaLnBrk="0" fontAlgn="base" hangingPunct="0">
              <a:spcBef>
                <a:spcPct val="0"/>
              </a:spcBef>
              <a:spcAft>
                <a:spcPct val="0"/>
              </a:spcAft>
              <a:defRPr>
                <a:solidFill>
                  <a:schemeClr val="tx1"/>
                </a:solidFill>
                <a:latin typeface="Arial" charset="0"/>
                <a:ea typeface="ＭＳ Ｐゴシック" pitchFamily="-107" charset="-128"/>
              </a:defRPr>
            </a:lvl7pPr>
            <a:lvl8pPr marL="3429000" indent="-228600" algn="ctr" eaLnBrk="0" fontAlgn="base" hangingPunct="0">
              <a:spcBef>
                <a:spcPct val="0"/>
              </a:spcBef>
              <a:spcAft>
                <a:spcPct val="0"/>
              </a:spcAft>
              <a:defRPr>
                <a:solidFill>
                  <a:schemeClr val="tx1"/>
                </a:solidFill>
                <a:latin typeface="Arial" charset="0"/>
                <a:ea typeface="ＭＳ Ｐゴシック" pitchFamily="-107" charset="-128"/>
              </a:defRPr>
            </a:lvl8pPr>
            <a:lvl9pPr marL="3886200" indent="-228600" algn="ctr" eaLnBrk="0" fontAlgn="base" hangingPunct="0">
              <a:spcBef>
                <a:spcPct val="0"/>
              </a:spcBef>
              <a:spcAft>
                <a:spcPct val="0"/>
              </a:spcAft>
              <a:defRPr>
                <a:solidFill>
                  <a:schemeClr val="tx1"/>
                </a:solidFill>
                <a:latin typeface="Arial" charset="0"/>
                <a:ea typeface="ＭＳ Ｐゴシック" pitchFamily="-107" charset="-128"/>
              </a:defRPr>
            </a:lvl9pPr>
          </a:lstStyle>
          <a:p>
            <a:pPr eaLnBrk="1" hangingPunct="1"/>
            <a:fld id="{CACBE202-9E45-494B-B478-DB380C9F9651}" type="slidenum">
              <a:rPr lang="en-US" smtClean="0">
                <a:solidFill>
                  <a:prstClr val="black"/>
                </a:solidFill>
              </a:rPr>
              <a:pPr eaLnBrk="1" hangingPunct="1"/>
              <a:t>7</a:t>
            </a:fld>
            <a:endParaRPr lang="en-US">
              <a:solidFill>
                <a:prstClr val="black"/>
              </a:solidFill>
            </a:endParaRPr>
          </a:p>
        </p:txBody>
      </p:sp>
      <p:sp>
        <p:nvSpPr>
          <p:cNvPr id="96259"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260" name="Rectangle 3"/>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indent="-171450" eaLnBrk="1" hangingPunct="1">
              <a:buFont typeface="Arial" panose="020B0604020202020204" pitchFamily="34" charset="0"/>
              <a:buChar char="•"/>
            </a:pPr>
            <a:r>
              <a:rPr lang="en-US" altLang="en-US" dirty="0"/>
              <a:t>Placement of elements</a:t>
            </a:r>
          </a:p>
          <a:p>
            <a:pPr marL="171450" indent="-171450" eaLnBrk="1" hangingPunct="1">
              <a:buFont typeface="Arial" panose="020B0604020202020204" pitchFamily="34" charset="0"/>
              <a:buChar char="•"/>
            </a:pPr>
            <a:r>
              <a:rPr lang="en-US" altLang="en-US" dirty="0"/>
              <a:t>Searching vs. look-up</a:t>
            </a:r>
          </a:p>
        </p:txBody>
      </p:sp>
    </p:spTree>
    <p:extLst>
      <p:ext uri="{BB962C8B-B14F-4D97-AF65-F5344CB8AC3E}">
        <p14:creationId xmlns:p14="http://schemas.microsoft.com/office/powerpoint/2010/main" val="20763263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What are we talking about here,</a:t>
            </a:r>
            <a:r>
              <a:rPr lang="en-US" baseline="0" dirty="0"/>
              <a:t> 0.1 vs. 0.9?</a:t>
            </a:r>
          </a:p>
          <a:p>
            <a:pPr marL="171450" indent="-171450">
              <a:buFont typeface="Arial" panose="020B0604020202020204" pitchFamily="34" charset="0"/>
              <a:buChar char="•"/>
            </a:pPr>
            <a:r>
              <a:rPr lang="el-GR" sz="1200" b="1" dirty="0"/>
              <a:t>λ</a:t>
            </a:r>
            <a:r>
              <a:rPr lang="en-US" sz="1200" b="1" dirty="0"/>
              <a:t>= 0.9?</a:t>
            </a:r>
            <a:endParaRPr lang="en-US" b="1" dirty="0"/>
          </a:p>
        </p:txBody>
      </p:sp>
    </p:spTree>
    <p:extLst>
      <p:ext uri="{BB962C8B-B14F-4D97-AF65-F5344CB8AC3E}">
        <p14:creationId xmlns:p14="http://schemas.microsoft.com/office/powerpoint/2010/main" val="30150707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Doubling down</a:t>
            </a:r>
            <a:r>
              <a:rPr lang="en-US" b="1" baseline="0" dirty="0"/>
              <a:t> is good, but is it the best choice?</a:t>
            </a:r>
            <a:endParaRPr lang="en-US" b="1" dirty="0"/>
          </a:p>
        </p:txBody>
      </p:sp>
    </p:spTree>
    <p:extLst>
      <p:ext uri="{BB962C8B-B14F-4D97-AF65-F5344CB8AC3E}">
        <p14:creationId xmlns:p14="http://schemas.microsoft.com/office/powerpoint/2010/main" val="14835277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a:t>
            </a:r>
            <a:r>
              <a:rPr lang="en-US" baseline="0" dirty="0"/>
              <a:t> “hash”</a:t>
            </a:r>
            <a:r>
              <a:rPr lang="en-US" dirty="0"/>
              <a:t> 5,129 elements, you want array</a:t>
            </a:r>
            <a:r>
              <a:rPr lang="en-US" baseline="0" dirty="0"/>
              <a:t> size of 6,833</a:t>
            </a:r>
          </a:p>
          <a:p>
            <a:pPr marL="171450" indent="-171450">
              <a:buFont typeface="Arial" panose="020B0604020202020204" pitchFamily="34" charset="0"/>
              <a:buChar char="•"/>
            </a:pPr>
            <a:r>
              <a:rPr lang="en-US" baseline="0" dirty="0"/>
              <a:t>Our original examples, </a:t>
            </a:r>
            <a:r>
              <a:rPr lang="en-US" b="1" baseline="0" dirty="0"/>
              <a:t>10 elements with 13 as the array size </a:t>
            </a:r>
            <a:r>
              <a:rPr lang="en-US" baseline="0" dirty="0"/>
              <a:t>(was that the best choice?)</a:t>
            </a:r>
          </a:p>
          <a:p>
            <a:pPr marL="171450" indent="-171450">
              <a:buFont typeface="Arial" panose="020B0604020202020204" pitchFamily="34" charset="0"/>
              <a:buChar char="•"/>
            </a:pPr>
            <a:r>
              <a:rPr lang="en-US" baseline="0" dirty="0"/>
              <a:t>When do you “increase” the array size, and by how much?</a:t>
            </a:r>
            <a:endParaRPr lang="en-US" dirty="0"/>
          </a:p>
        </p:txBody>
      </p:sp>
    </p:spTree>
    <p:extLst>
      <p:ext uri="{BB962C8B-B14F-4D97-AF65-F5344CB8AC3E}">
        <p14:creationId xmlns:p14="http://schemas.microsoft.com/office/powerpoint/2010/main" val="201776816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Doubling down</a:t>
            </a:r>
            <a:r>
              <a:rPr lang="en-US" b="1" baseline="0" dirty="0"/>
              <a:t> is good, but is it the best choice?</a:t>
            </a:r>
            <a:endParaRPr lang="en-US" b="1" dirty="0"/>
          </a:p>
        </p:txBody>
      </p:sp>
    </p:spTree>
    <p:extLst>
      <p:ext uri="{BB962C8B-B14F-4D97-AF65-F5344CB8AC3E}">
        <p14:creationId xmlns:p14="http://schemas.microsoft.com/office/powerpoint/2010/main" val="34817783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Doubling down</a:t>
            </a:r>
            <a:r>
              <a:rPr lang="en-US" b="1" baseline="0" dirty="0"/>
              <a:t> is good, but is it the best choice?</a:t>
            </a:r>
            <a:endParaRPr lang="en-US" b="1" dirty="0"/>
          </a:p>
        </p:txBody>
      </p:sp>
    </p:spTree>
    <p:extLst>
      <p:ext uri="{BB962C8B-B14F-4D97-AF65-F5344CB8AC3E}">
        <p14:creationId xmlns:p14="http://schemas.microsoft.com/office/powerpoint/2010/main" val="42840232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MUST DO | </a:t>
            </a:r>
            <a:r>
              <a:rPr lang="en-US" dirty="0"/>
              <a:t>https://www.baeldung.com/java-hashcode</a:t>
            </a:r>
          </a:p>
        </p:txBody>
      </p:sp>
    </p:spTree>
    <p:extLst>
      <p:ext uri="{BB962C8B-B14F-4D97-AF65-F5344CB8AC3E}">
        <p14:creationId xmlns:p14="http://schemas.microsoft.com/office/powerpoint/2010/main" val="3279433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07" charset="-128"/>
              </a:defRPr>
            </a:lvl1pPr>
            <a:lvl2pPr marL="742950" indent="-285750" eaLnBrk="0" hangingPunct="0">
              <a:defRPr>
                <a:solidFill>
                  <a:schemeClr val="tx1"/>
                </a:solidFill>
                <a:latin typeface="Arial" charset="0"/>
                <a:ea typeface="ＭＳ Ｐゴシック" pitchFamily="-107" charset="-128"/>
              </a:defRPr>
            </a:lvl2pPr>
            <a:lvl3pPr marL="1143000" indent="-228600" eaLnBrk="0" hangingPunct="0">
              <a:defRPr>
                <a:solidFill>
                  <a:schemeClr val="tx1"/>
                </a:solidFill>
                <a:latin typeface="Arial" charset="0"/>
                <a:ea typeface="ＭＳ Ｐゴシック" pitchFamily="-107" charset="-128"/>
              </a:defRPr>
            </a:lvl3pPr>
            <a:lvl4pPr marL="1600200" indent="-228600" eaLnBrk="0" hangingPunct="0">
              <a:defRPr>
                <a:solidFill>
                  <a:schemeClr val="tx1"/>
                </a:solidFill>
                <a:latin typeface="Arial" charset="0"/>
                <a:ea typeface="ＭＳ Ｐゴシック" pitchFamily="-107" charset="-128"/>
              </a:defRPr>
            </a:lvl4pPr>
            <a:lvl5pPr marL="2057400" indent="-228600" eaLnBrk="0" hangingPunct="0">
              <a:defRPr>
                <a:solidFill>
                  <a:schemeClr val="tx1"/>
                </a:solidFill>
                <a:latin typeface="Arial" charset="0"/>
                <a:ea typeface="ＭＳ Ｐゴシック" pitchFamily="-107" charset="-128"/>
              </a:defRPr>
            </a:lvl5pPr>
            <a:lvl6pPr marL="2514600" indent="-228600" algn="ctr" eaLnBrk="0" fontAlgn="base" hangingPunct="0">
              <a:spcBef>
                <a:spcPct val="0"/>
              </a:spcBef>
              <a:spcAft>
                <a:spcPct val="0"/>
              </a:spcAft>
              <a:defRPr>
                <a:solidFill>
                  <a:schemeClr val="tx1"/>
                </a:solidFill>
                <a:latin typeface="Arial" charset="0"/>
                <a:ea typeface="ＭＳ Ｐゴシック" pitchFamily="-107" charset="-128"/>
              </a:defRPr>
            </a:lvl6pPr>
            <a:lvl7pPr marL="2971800" indent="-228600" algn="ctr" eaLnBrk="0" fontAlgn="base" hangingPunct="0">
              <a:spcBef>
                <a:spcPct val="0"/>
              </a:spcBef>
              <a:spcAft>
                <a:spcPct val="0"/>
              </a:spcAft>
              <a:defRPr>
                <a:solidFill>
                  <a:schemeClr val="tx1"/>
                </a:solidFill>
                <a:latin typeface="Arial" charset="0"/>
                <a:ea typeface="ＭＳ Ｐゴシック" pitchFamily="-107" charset="-128"/>
              </a:defRPr>
            </a:lvl7pPr>
            <a:lvl8pPr marL="3429000" indent="-228600" algn="ctr" eaLnBrk="0" fontAlgn="base" hangingPunct="0">
              <a:spcBef>
                <a:spcPct val="0"/>
              </a:spcBef>
              <a:spcAft>
                <a:spcPct val="0"/>
              </a:spcAft>
              <a:defRPr>
                <a:solidFill>
                  <a:schemeClr val="tx1"/>
                </a:solidFill>
                <a:latin typeface="Arial" charset="0"/>
                <a:ea typeface="ＭＳ Ｐゴシック" pitchFamily="-107" charset="-128"/>
              </a:defRPr>
            </a:lvl8pPr>
            <a:lvl9pPr marL="3886200" indent="-228600" algn="ctr" eaLnBrk="0" fontAlgn="base" hangingPunct="0">
              <a:spcBef>
                <a:spcPct val="0"/>
              </a:spcBef>
              <a:spcAft>
                <a:spcPct val="0"/>
              </a:spcAft>
              <a:defRPr>
                <a:solidFill>
                  <a:schemeClr val="tx1"/>
                </a:solidFill>
                <a:latin typeface="Arial" charset="0"/>
                <a:ea typeface="ＭＳ Ｐゴシック" pitchFamily="-107" charset="-128"/>
              </a:defRPr>
            </a:lvl9pPr>
          </a:lstStyle>
          <a:p>
            <a:pPr eaLnBrk="1" hangingPunct="1"/>
            <a:fld id="{F95F6BF4-1C26-4866-9069-183492ED884E}" type="slidenum">
              <a:rPr lang="en-US" smtClean="0">
                <a:solidFill>
                  <a:prstClr val="black"/>
                </a:solidFill>
              </a:rPr>
              <a:pPr eaLnBrk="1" hangingPunct="1"/>
              <a:t>8</a:t>
            </a:fld>
            <a:endParaRPr lang="en-US">
              <a:solidFill>
                <a:prstClr val="black"/>
              </a:solidFill>
            </a:endParaRPr>
          </a:p>
        </p:txBody>
      </p:sp>
      <p:sp>
        <p:nvSpPr>
          <p:cNvPr id="9728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7284" name="Rectangle 3"/>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indent="-171450" eaLnBrk="1" hangingPunct="1">
              <a:buFont typeface="Arial" panose="020B0604020202020204" pitchFamily="34" charset="0"/>
              <a:buChar char="•"/>
            </a:pPr>
            <a:r>
              <a:rPr lang="en-US" altLang="en-US" b="0" dirty="0"/>
              <a:t>Where to store </a:t>
            </a:r>
            <a:r>
              <a:rPr lang="en-US" altLang="en-US" b="1" dirty="0"/>
              <a:t>6702?</a:t>
            </a:r>
          </a:p>
        </p:txBody>
      </p:sp>
    </p:spTree>
    <p:extLst>
      <p:ext uri="{BB962C8B-B14F-4D97-AF65-F5344CB8AC3E}">
        <p14:creationId xmlns:p14="http://schemas.microsoft.com/office/powerpoint/2010/main" val="1524226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07" charset="-128"/>
              </a:defRPr>
            </a:lvl1pPr>
            <a:lvl2pPr marL="742950" indent="-285750" eaLnBrk="0" hangingPunct="0">
              <a:defRPr>
                <a:solidFill>
                  <a:schemeClr val="tx1"/>
                </a:solidFill>
                <a:latin typeface="Arial" charset="0"/>
                <a:ea typeface="ＭＳ Ｐゴシック" pitchFamily="-107" charset="-128"/>
              </a:defRPr>
            </a:lvl2pPr>
            <a:lvl3pPr marL="1143000" indent="-228600" eaLnBrk="0" hangingPunct="0">
              <a:defRPr>
                <a:solidFill>
                  <a:schemeClr val="tx1"/>
                </a:solidFill>
                <a:latin typeface="Arial" charset="0"/>
                <a:ea typeface="ＭＳ Ｐゴシック" pitchFamily="-107" charset="-128"/>
              </a:defRPr>
            </a:lvl3pPr>
            <a:lvl4pPr marL="1600200" indent="-228600" eaLnBrk="0" hangingPunct="0">
              <a:defRPr>
                <a:solidFill>
                  <a:schemeClr val="tx1"/>
                </a:solidFill>
                <a:latin typeface="Arial" charset="0"/>
                <a:ea typeface="ＭＳ Ｐゴシック" pitchFamily="-107" charset="-128"/>
              </a:defRPr>
            </a:lvl4pPr>
            <a:lvl5pPr marL="2057400" indent="-228600" eaLnBrk="0" hangingPunct="0">
              <a:defRPr>
                <a:solidFill>
                  <a:schemeClr val="tx1"/>
                </a:solidFill>
                <a:latin typeface="Arial" charset="0"/>
                <a:ea typeface="ＭＳ Ｐゴシック" pitchFamily="-107" charset="-128"/>
              </a:defRPr>
            </a:lvl5pPr>
            <a:lvl6pPr marL="2514600" indent="-228600" algn="ctr" eaLnBrk="0" fontAlgn="base" hangingPunct="0">
              <a:spcBef>
                <a:spcPct val="0"/>
              </a:spcBef>
              <a:spcAft>
                <a:spcPct val="0"/>
              </a:spcAft>
              <a:defRPr>
                <a:solidFill>
                  <a:schemeClr val="tx1"/>
                </a:solidFill>
                <a:latin typeface="Arial" charset="0"/>
                <a:ea typeface="ＭＳ Ｐゴシック" pitchFamily="-107" charset="-128"/>
              </a:defRPr>
            </a:lvl6pPr>
            <a:lvl7pPr marL="2971800" indent="-228600" algn="ctr" eaLnBrk="0" fontAlgn="base" hangingPunct="0">
              <a:spcBef>
                <a:spcPct val="0"/>
              </a:spcBef>
              <a:spcAft>
                <a:spcPct val="0"/>
              </a:spcAft>
              <a:defRPr>
                <a:solidFill>
                  <a:schemeClr val="tx1"/>
                </a:solidFill>
                <a:latin typeface="Arial" charset="0"/>
                <a:ea typeface="ＭＳ Ｐゴシック" pitchFamily="-107" charset="-128"/>
              </a:defRPr>
            </a:lvl7pPr>
            <a:lvl8pPr marL="3429000" indent="-228600" algn="ctr" eaLnBrk="0" fontAlgn="base" hangingPunct="0">
              <a:spcBef>
                <a:spcPct val="0"/>
              </a:spcBef>
              <a:spcAft>
                <a:spcPct val="0"/>
              </a:spcAft>
              <a:defRPr>
                <a:solidFill>
                  <a:schemeClr val="tx1"/>
                </a:solidFill>
                <a:latin typeface="Arial" charset="0"/>
                <a:ea typeface="ＭＳ Ｐゴシック" pitchFamily="-107" charset="-128"/>
              </a:defRPr>
            </a:lvl8pPr>
            <a:lvl9pPr marL="3886200" indent="-228600" algn="ctr" eaLnBrk="0" fontAlgn="base" hangingPunct="0">
              <a:spcBef>
                <a:spcPct val="0"/>
              </a:spcBef>
              <a:spcAft>
                <a:spcPct val="0"/>
              </a:spcAft>
              <a:defRPr>
                <a:solidFill>
                  <a:schemeClr val="tx1"/>
                </a:solidFill>
                <a:latin typeface="Arial" charset="0"/>
                <a:ea typeface="ＭＳ Ｐゴシック" pitchFamily="-107" charset="-128"/>
              </a:defRPr>
            </a:lvl9pPr>
          </a:lstStyle>
          <a:p>
            <a:pPr eaLnBrk="1" hangingPunct="1"/>
            <a:fld id="{9CB81888-EFBB-44CC-A136-70AF3506EA98}" type="slidenum">
              <a:rPr lang="en-US" smtClean="0">
                <a:solidFill>
                  <a:prstClr val="black"/>
                </a:solidFill>
              </a:rPr>
              <a:pPr eaLnBrk="1" hangingPunct="1"/>
              <a:t>9</a:t>
            </a:fld>
            <a:endParaRPr lang="en-US">
              <a:solidFill>
                <a:prstClr val="black"/>
              </a:solidFill>
            </a:endParaRPr>
          </a:p>
        </p:txBody>
      </p:sp>
      <p:sp>
        <p:nvSpPr>
          <p:cNvPr id="9830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8" name="Rectangle 3"/>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eaLnBrk="1" hangingPunct="1">
              <a:buFont typeface="Arial" panose="020B0604020202020204" pitchFamily="34" charset="0"/>
              <a:buChar char="•"/>
            </a:pPr>
            <a:r>
              <a:rPr lang="en-US" sz="2400" dirty="0"/>
              <a:t>Algorithms to handle collisions</a:t>
            </a:r>
          </a:p>
          <a:p>
            <a:pPr marL="342900" indent="-342900" eaLnBrk="1" hangingPunct="1">
              <a:buFont typeface="Arial" panose="020B0604020202020204" pitchFamily="34" charset="0"/>
              <a:buChar char="•"/>
            </a:pPr>
            <a:r>
              <a:rPr lang="en-US" sz="2400" dirty="0"/>
              <a:t>Two categories of collision resolution techniques</a:t>
            </a:r>
          </a:p>
          <a:p>
            <a:pPr marL="342900" lvl="2" indent="-342900" eaLnBrk="1" hangingPunct="1">
              <a:buFont typeface="Arial" panose="020B0604020202020204" pitchFamily="34" charset="0"/>
              <a:buChar char="•"/>
            </a:pPr>
            <a:r>
              <a:rPr lang="en-US" sz="2000" dirty="0"/>
              <a:t>Open</a:t>
            </a:r>
            <a:r>
              <a:rPr lang="en-US" sz="2000" baseline="0" dirty="0"/>
              <a:t> addressing (e.g., linear probing)</a:t>
            </a:r>
            <a:endParaRPr lang="en-US" sz="2000" dirty="0"/>
          </a:p>
          <a:p>
            <a:pPr marL="342900" lvl="2" indent="-342900" eaLnBrk="1" hangingPunct="1">
              <a:buFont typeface="Arial" panose="020B0604020202020204" pitchFamily="34" charset="0"/>
              <a:buChar char="•"/>
            </a:pPr>
            <a:r>
              <a:rPr lang="en-US" sz="2000" dirty="0"/>
              <a:t>Buckets</a:t>
            </a:r>
          </a:p>
        </p:txBody>
      </p:sp>
    </p:spTree>
    <p:extLst>
      <p:ext uri="{BB962C8B-B14F-4D97-AF65-F5344CB8AC3E}">
        <p14:creationId xmlns:p14="http://schemas.microsoft.com/office/powerpoint/2010/main" val="2964596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07" charset="-128"/>
              </a:defRPr>
            </a:lvl1pPr>
            <a:lvl2pPr marL="742950" indent="-285750" eaLnBrk="0" hangingPunct="0">
              <a:defRPr>
                <a:solidFill>
                  <a:schemeClr val="tx1"/>
                </a:solidFill>
                <a:latin typeface="Arial" charset="0"/>
                <a:ea typeface="ＭＳ Ｐゴシック" pitchFamily="-107" charset="-128"/>
              </a:defRPr>
            </a:lvl2pPr>
            <a:lvl3pPr marL="1143000" indent="-228600" eaLnBrk="0" hangingPunct="0">
              <a:defRPr>
                <a:solidFill>
                  <a:schemeClr val="tx1"/>
                </a:solidFill>
                <a:latin typeface="Arial" charset="0"/>
                <a:ea typeface="ＭＳ Ｐゴシック" pitchFamily="-107" charset="-128"/>
              </a:defRPr>
            </a:lvl3pPr>
            <a:lvl4pPr marL="1600200" indent="-228600" eaLnBrk="0" hangingPunct="0">
              <a:defRPr>
                <a:solidFill>
                  <a:schemeClr val="tx1"/>
                </a:solidFill>
                <a:latin typeface="Arial" charset="0"/>
                <a:ea typeface="ＭＳ Ｐゴシック" pitchFamily="-107" charset="-128"/>
              </a:defRPr>
            </a:lvl4pPr>
            <a:lvl5pPr marL="2057400" indent="-228600" eaLnBrk="0" hangingPunct="0">
              <a:defRPr>
                <a:solidFill>
                  <a:schemeClr val="tx1"/>
                </a:solidFill>
                <a:latin typeface="Arial" charset="0"/>
                <a:ea typeface="ＭＳ Ｐゴシック" pitchFamily="-107" charset="-128"/>
              </a:defRPr>
            </a:lvl5pPr>
            <a:lvl6pPr marL="2514600" indent="-228600" algn="ctr" eaLnBrk="0" fontAlgn="base" hangingPunct="0">
              <a:spcBef>
                <a:spcPct val="0"/>
              </a:spcBef>
              <a:spcAft>
                <a:spcPct val="0"/>
              </a:spcAft>
              <a:defRPr>
                <a:solidFill>
                  <a:schemeClr val="tx1"/>
                </a:solidFill>
                <a:latin typeface="Arial" charset="0"/>
                <a:ea typeface="ＭＳ Ｐゴシック" pitchFamily="-107" charset="-128"/>
              </a:defRPr>
            </a:lvl6pPr>
            <a:lvl7pPr marL="2971800" indent="-228600" algn="ctr" eaLnBrk="0" fontAlgn="base" hangingPunct="0">
              <a:spcBef>
                <a:spcPct val="0"/>
              </a:spcBef>
              <a:spcAft>
                <a:spcPct val="0"/>
              </a:spcAft>
              <a:defRPr>
                <a:solidFill>
                  <a:schemeClr val="tx1"/>
                </a:solidFill>
                <a:latin typeface="Arial" charset="0"/>
                <a:ea typeface="ＭＳ Ｐゴシック" pitchFamily="-107" charset="-128"/>
              </a:defRPr>
            </a:lvl7pPr>
            <a:lvl8pPr marL="3429000" indent="-228600" algn="ctr" eaLnBrk="0" fontAlgn="base" hangingPunct="0">
              <a:spcBef>
                <a:spcPct val="0"/>
              </a:spcBef>
              <a:spcAft>
                <a:spcPct val="0"/>
              </a:spcAft>
              <a:defRPr>
                <a:solidFill>
                  <a:schemeClr val="tx1"/>
                </a:solidFill>
                <a:latin typeface="Arial" charset="0"/>
                <a:ea typeface="ＭＳ Ｐゴシック" pitchFamily="-107" charset="-128"/>
              </a:defRPr>
            </a:lvl8pPr>
            <a:lvl9pPr marL="3886200" indent="-228600" algn="ctr" eaLnBrk="0" fontAlgn="base" hangingPunct="0">
              <a:spcBef>
                <a:spcPct val="0"/>
              </a:spcBef>
              <a:spcAft>
                <a:spcPct val="0"/>
              </a:spcAft>
              <a:defRPr>
                <a:solidFill>
                  <a:schemeClr val="tx1"/>
                </a:solidFill>
                <a:latin typeface="Arial" charset="0"/>
                <a:ea typeface="ＭＳ Ｐゴシック" pitchFamily="-107" charset="-128"/>
              </a:defRPr>
            </a:lvl9pPr>
          </a:lstStyle>
          <a:p>
            <a:pPr eaLnBrk="1" hangingPunct="1"/>
            <a:fld id="{52B9E420-7902-446E-9581-DB46218F25D1}" type="slidenum">
              <a:rPr lang="en-US" smtClean="0">
                <a:solidFill>
                  <a:prstClr val="black"/>
                </a:solidFill>
              </a:rPr>
              <a:pPr eaLnBrk="1" hangingPunct="1"/>
              <a:t>10</a:t>
            </a:fld>
            <a:endParaRPr lang="en-US">
              <a:solidFill>
                <a:prstClr val="black"/>
              </a:solidFill>
            </a:endParaRPr>
          </a:p>
        </p:txBody>
      </p:sp>
      <p:sp>
        <p:nvSpPr>
          <p:cNvPr id="9933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2" name="Rectangle 3"/>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41263002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07" charset="-128"/>
              </a:defRPr>
            </a:lvl1pPr>
            <a:lvl2pPr marL="742950" indent="-285750" eaLnBrk="0" hangingPunct="0">
              <a:defRPr>
                <a:solidFill>
                  <a:schemeClr val="tx1"/>
                </a:solidFill>
                <a:latin typeface="Arial" charset="0"/>
                <a:ea typeface="ＭＳ Ｐゴシック" pitchFamily="-107" charset="-128"/>
              </a:defRPr>
            </a:lvl2pPr>
            <a:lvl3pPr marL="1143000" indent="-228600" eaLnBrk="0" hangingPunct="0">
              <a:defRPr>
                <a:solidFill>
                  <a:schemeClr val="tx1"/>
                </a:solidFill>
                <a:latin typeface="Arial" charset="0"/>
                <a:ea typeface="ＭＳ Ｐゴシック" pitchFamily="-107" charset="-128"/>
              </a:defRPr>
            </a:lvl3pPr>
            <a:lvl4pPr marL="1600200" indent="-228600" eaLnBrk="0" hangingPunct="0">
              <a:defRPr>
                <a:solidFill>
                  <a:schemeClr val="tx1"/>
                </a:solidFill>
                <a:latin typeface="Arial" charset="0"/>
                <a:ea typeface="ＭＳ Ｐゴシック" pitchFamily="-107" charset="-128"/>
              </a:defRPr>
            </a:lvl4pPr>
            <a:lvl5pPr marL="2057400" indent="-228600" eaLnBrk="0" hangingPunct="0">
              <a:defRPr>
                <a:solidFill>
                  <a:schemeClr val="tx1"/>
                </a:solidFill>
                <a:latin typeface="Arial" charset="0"/>
                <a:ea typeface="ＭＳ Ｐゴシック" pitchFamily="-107" charset="-128"/>
              </a:defRPr>
            </a:lvl5pPr>
            <a:lvl6pPr marL="2514600" indent="-228600" algn="ctr" eaLnBrk="0" fontAlgn="base" hangingPunct="0">
              <a:spcBef>
                <a:spcPct val="0"/>
              </a:spcBef>
              <a:spcAft>
                <a:spcPct val="0"/>
              </a:spcAft>
              <a:defRPr>
                <a:solidFill>
                  <a:schemeClr val="tx1"/>
                </a:solidFill>
                <a:latin typeface="Arial" charset="0"/>
                <a:ea typeface="ＭＳ Ｐゴシック" pitchFamily="-107" charset="-128"/>
              </a:defRPr>
            </a:lvl6pPr>
            <a:lvl7pPr marL="2971800" indent="-228600" algn="ctr" eaLnBrk="0" fontAlgn="base" hangingPunct="0">
              <a:spcBef>
                <a:spcPct val="0"/>
              </a:spcBef>
              <a:spcAft>
                <a:spcPct val="0"/>
              </a:spcAft>
              <a:defRPr>
                <a:solidFill>
                  <a:schemeClr val="tx1"/>
                </a:solidFill>
                <a:latin typeface="Arial" charset="0"/>
                <a:ea typeface="ＭＳ Ｐゴシック" pitchFamily="-107" charset="-128"/>
              </a:defRPr>
            </a:lvl7pPr>
            <a:lvl8pPr marL="3429000" indent="-228600" algn="ctr" eaLnBrk="0" fontAlgn="base" hangingPunct="0">
              <a:spcBef>
                <a:spcPct val="0"/>
              </a:spcBef>
              <a:spcAft>
                <a:spcPct val="0"/>
              </a:spcAft>
              <a:defRPr>
                <a:solidFill>
                  <a:schemeClr val="tx1"/>
                </a:solidFill>
                <a:latin typeface="Arial" charset="0"/>
                <a:ea typeface="ＭＳ Ｐゴシック" pitchFamily="-107" charset="-128"/>
              </a:defRPr>
            </a:lvl8pPr>
            <a:lvl9pPr marL="3886200" indent="-228600" algn="ctr" eaLnBrk="0" fontAlgn="base" hangingPunct="0">
              <a:spcBef>
                <a:spcPct val="0"/>
              </a:spcBef>
              <a:spcAft>
                <a:spcPct val="0"/>
              </a:spcAft>
              <a:defRPr>
                <a:solidFill>
                  <a:schemeClr val="tx1"/>
                </a:solidFill>
                <a:latin typeface="Arial" charset="0"/>
                <a:ea typeface="ＭＳ Ｐゴシック" pitchFamily="-107" charset="-128"/>
              </a:defRPr>
            </a:lvl9pPr>
          </a:lstStyle>
          <a:p>
            <a:pPr eaLnBrk="1" hangingPunct="1"/>
            <a:fld id="{C4F5C6A7-1879-4E7C-90BE-BA8728A471A6}" type="slidenum">
              <a:rPr lang="en-US" smtClean="0">
                <a:solidFill>
                  <a:prstClr val="black"/>
                </a:solidFill>
              </a:rPr>
              <a:pPr eaLnBrk="1" hangingPunct="1"/>
              <a:t>11</a:t>
            </a:fld>
            <a:endParaRPr lang="en-US">
              <a:solidFill>
                <a:prstClr val="black"/>
              </a:solidFill>
            </a:endParaRPr>
          </a:p>
        </p:txBody>
      </p:sp>
      <p:sp>
        <p:nvSpPr>
          <p:cNvPr id="10035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0356" name="Rectangle 3"/>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indent="-171450" eaLnBrk="1" hangingPunct="1">
              <a:buFont typeface="Arial" panose="020B0604020202020204" pitchFamily="34" charset="0"/>
              <a:buChar char="•"/>
            </a:pPr>
            <a:r>
              <a:rPr lang="en-US" altLang="en-US" dirty="0"/>
              <a:t>Part 6702 will finally be placed at values[4]</a:t>
            </a:r>
          </a:p>
        </p:txBody>
      </p:sp>
    </p:spTree>
    <p:extLst>
      <p:ext uri="{BB962C8B-B14F-4D97-AF65-F5344CB8AC3E}">
        <p14:creationId xmlns:p14="http://schemas.microsoft.com/office/powerpoint/2010/main" val="40933043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What do we mean by ideal? </a:t>
            </a:r>
            <a:endParaRPr lang="en-US" baseline="0" dirty="0"/>
          </a:p>
          <a:p>
            <a:pPr marL="171450" indent="-171450">
              <a:buFont typeface="Arial" panose="020B0604020202020204" pitchFamily="34" charset="0"/>
              <a:buChar char="•"/>
            </a:pPr>
            <a:r>
              <a:rPr lang="en-US" baseline="0" dirty="0"/>
              <a:t>Is it possible to achieve no collisions (time vs. space efficiency)</a:t>
            </a:r>
            <a:endParaRPr lang="en-US" dirty="0"/>
          </a:p>
        </p:txBody>
      </p:sp>
    </p:spTree>
    <p:extLst>
      <p:ext uri="{BB962C8B-B14F-4D97-AF65-F5344CB8AC3E}">
        <p14:creationId xmlns:p14="http://schemas.microsoft.com/office/powerpoint/2010/main" val="9061676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defTabSz="4572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t>How big should the hash table be? </a:t>
            </a:r>
          </a:p>
          <a:p>
            <a:pPr marL="171450" indent="-171450">
              <a:buFont typeface="Arial" panose="020B0604020202020204" pitchFamily="34" charset="0"/>
              <a:buChar char="•"/>
            </a:pPr>
            <a:endParaRPr lang="en-US" dirty="0"/>
          </a:p>
        </p:txBody>
      </p:sp>
    </p:spTree>
    <p:extLst>
      <p:ext uri="{BB962C8B-B14F-4D97-AF65-F5344CB8AC3E}">
        <p14:creationId xmlns:p14="http://schemas.microsoft.com/office/powerpoint/2010/main" val="4158185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5e Figure + Caption">
    <p:spTree>
      <p:nvGrpSpPr>
        <p:cNvPr id="1" name=""/>
        <p:cNvGrpSpPr/>
        <p:nvPr/>
      </p:nvGrpSpPr>
      <p:grpSpPr>
        <a:xfrm>
          <a:off x="0" y="0"/>
          <a:ext cx="0" cy="0"/>
          <a:chOff x="0" y="0"/>
          <a:chExt cx="0" cy="0"/>
        </a:xfrm>
      </p:grpSpPr>
      <p:sp>
        <p:nvSpPr>
          <p:cNvPr id="23" name="Title Text"/>
          <p:cNvSpPr txBox="1">
            <a:spLocks noGrp="1"/>
          </p:cNvSpPr>
          <p:nvPr>
            <p:ph type="title"/>
          </p:nvPr>
        </p:nvSpPr>
        <p:spPr>
          <a:xfrm>
            <a:off x="249435" y="-1"/>
            <a:ext cx="8513565" cy="807816"/>
          </a:xfrm>
          <a:prstGeom prst="rect">
            <a:avLst/>
          </a:prstGeom>
        </p:spPr>
        <p:txBody>
          <a:bodyPr/>
          <a:lstStyle/>
          <a:p>
            <a:r>
              <a:t>Title Text</a:t>
            </a:r>
          </a:p>
        </p:txBody>
      </p:sp>
      <p:sp>
        <p:nvSpPr>
          <p:cNvPr id="24" name="Body Level One…"/>
          <p:cNvSpPr txBox="1">
            <a:spLocks noGrp="1"/>
          </p:cNvSpPr>
          <p:nvPr>
            <p:ph type="body" sz="quarter" idx="1"/>
          </p:nvPr>
        </p:nvSpPr>
        <p:spPr>
          <a:xfrm>
            <a:off x="457200" y="5831015"/>
            <a:ext cx="8229600" cy="581001"/>
          </a:xfrm>
          <a:prstGeom prst="rect">
            <a:avLst/>
          </a:prstGeom>
        </p:spPr>
        <p:txBody>
          <a:bodyPr anchor="b"/>
          <a:lstStyle>
            <a:lvl1pPr marL="0" indent="0">
              <a:spcBef>
                <a:spcPts val="0"/>
              </a:spcBef>
              <a:buClrTx/>
              <a:buSzTx/>
              <a:buFontTx/>
              <a:buNone/>
              <a:defRPr sz="3600" b="1">
                <a:solidFill>
                  <a:srgbClr val="007FA3"/>
                </a:solidFill>
                <a:latin typeface="Times New Roman"/>
                <a:ea typeface="Times New Roman"/>
                <a:cs typeface="Times New Roman"/>
                <a:sym typeface="Times New Roman"/>
              </a:defRPr>
            </a:lvl1pPr>
            <a:lvl2pPr marL="0" indent="228600">
              <a:spcBef>
                <a:spcPts val="0"/>
              </a:spcBef>
              <a:buClrTx/>
              <a:buSzTx/>
              <a:buFontTx/>
              <a:buNone/>
              <a:defRPr sz="3600" b="1">
                <a:solidFill>
                  <a:srgbClr val="007FA3"/>
                </a:solidFill>
                <a:latin typeface="Times New Roman"/>
                <a:ea typeface="Times New Roman"/>
                <a:cs typeface="Times New Roman"/>
                <a:sym typeface="Times New Roman"/>
              </a:defRPr>
            </a:lvl2pPr>
            <a:lvl3pPr marL="0" indent="457200">
              <a:spcBef>
                <a:spcPts val="0"/>
              </a:spcBef>
              <a:buClrTx/>
              <a:buSzTx/>
              <a:buFontTx/>
              <a:buNone/>
              <a:defRPr sz="3600" b="1">
                <a:solidFill>
                  <a:srgbClr val="007FA3"/>
                </a:solidFill>
                <a:latin typeface="Times New Roman"/>
                <a:ea typeface="Times New Roman"/>
                <a:cs typeface="Times New Roman"/>
                <a:sym typeface="Times New Roman"/>
              </a:defRPr>
            </a:lvl3pPr>
            <a:lvl4pPr marL="0" indent="685800">
              <a:spcBef>
                <a:spcPts val="0"/>
              </a:spcBef>
              <a:buClrTx/>
              <a:buSzTx/>
              <a:buFontTx/>
              <a:buNone/>
              <a:defRPr sz="3600" b="1">
                <a:solidFill>
                  <a:srgbClr val="007FA3"/>
                </a:solidFill>
                <a:latin typeface="Times New Roman"/>
                <a:ea typeface="Times New Roman"/>
                <a:cs typeface="Times New Roman"/>
                <a:sym typeface="Times New Roman"/>
              </a:defRPr>
            </a:lvl4pPr>
            <a:lvl5pPr marL="0" indent="914400">
              <a:spcBef>
                <a:spcPts val="0"/>
              </a:spcBef>
              <a:buClrTx/>
              <a:buSzTx/>
              <a:buFontTx/>
              <a:buNone/>
              <a:defRPr sz="3600" b="1">
                <a:solidFill>
                  <a:srgbClr val="007FA3"/>
                </a:solidFill>
                <a:latin typeface="Times New Roman"/>
                <a:ea typeface="Times New Roman"/>
                <a:cs typeface="Times New Roman"/>
                <a:sym typeface="Times New Roman"/>
              </a:defRPr>
            </a:lvl5pPr>
          </a:lstStyle>
          <a:p>
            <a:r>
              <a:t>Body Level One</a:t>
            </a:r>
          </a:p>
          <a:p>
            <a:pPr lvl="1"/>
            <a:r>
              <a:t>Body Level Two</a:t>
            </a:r>
          </a:p>
          <a:p>
            <a:pPr lvl="2"/>
            <a:r>
              <a:t>Body Level Three</a:t>
            </a:r>
          </a:p>
          <a:p>
            <a:pPr lvl="3"/>
            <a:r>
              <a:t>Body Level Four</a:t>
            </a:r>
          </a:p>
          <a:p>
            <a:pPr lvl="4"/>
            <a:r>
              <a:t>Body Level Five</a:t>
            </a:r>
          </a:p>
        </p:txBody>
      </p:sp>
      <p:sp>
        <p:nvSpPr>
          <p:cNvPr id="25" name="Slide Number"/>
          <p:cNvSpPr txBox="1">
            <a:spLocks noGrp="1"/>
          </p:cNvSpPr>
          <p:nvPr>
            <p:ph type="sldNum" sz="quarter" idx="2"/>
          </p:nvPr>
        </p:nvSpPr>
        <p:spPr>
          <a:xfrm>
            <a:off x="8789857" y="97180"/>
            <a:ext cx="231238" cy="214661"/>
          </a:xfrm>
          <a:prstGeom prst="rect">
            <a:avLst/>
          </a:prstGeom>
        </p:spPr>
        <p:txBody>
          <a:bodyPr/>
          <a:lstStyle>
            <a:lvl1pPr>
              <a:defRPr>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fld id="{8E79C34A-841E-45AD-BDA3-F858D2E538F3}" type="datetime1">
              <a:rPr lang="en-US">
                <a:solidFill>
                  <a:srgbClr val="000000"/>
                </a:solidFill>
              </a:rPr>
              <a:pPr>
                <a:defRPr/>
              </a:pPr>
              <a:t>2/28/2022</a:t>
            </a:fld>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1FF19F9F-E456-4894-9A0E-D691A0105872}"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19895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561D7023-8AA9-4239-B01A-7D63EFC208D5}" type="datetime1">
              <a:rPr lang="en-US">
                <a:solidFill>
                  <a:srgbClr val="000000"/>
                </a:solidFill>
              </a:rPr>
              <a:pPr>
                <a:defRPr/>
              </a:pPr>
              <a:t>2/28/2022</a:t>
            </a:fld>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DED31A58-0654-493C-ABBB-0AC6C35F3DE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4425255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4D831CFD-6E55-4066-AE10-2B364DDE614A}"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852A4D73-B592-4463-88D0-4682D70D340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1236292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BEF8F530-5796-4BDD-B98F-9114E68810BF}"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5B8D0DF2-3491-40C3-B2D1-6ABD90B6845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3764876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68529C9B-D970-45B8-AE85-01493ED77C76}"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54A2CC3D-B896-4BBA-897E-4434DB97650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9524399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A52B2F55-70CC-439A-9B7D-4EA4862EEBA9}"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3EBDA3C-493C-4BAF-A96E-E723F411AB5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598954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A07C944A-9758-4A99-8CF7-9DE48E78BFB2}"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55B57161-721E-4D4E-BACB-8A778D091E0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96584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able Placeholder 2"/>
          <p:cNvSpPr>
            <a:spLocks noGrp="1"/>
          </p:cNvSpPr>
          <p:nvPr>
            <p:ph type="tbl" idx="1"/>
          </p:nvPr>
        </p:nvSpPr>
        <p:spPr>
          <a:xfrm>
            <a:off x="457200" y="1600200"/>
            <a:ext cx="8229600" cy="4525963"/>
          </a:xfrm>
        </p:spPr>
        <p:txBody>
          <a:bodyPr/>
          <a:lstStyle/>
          <a:p>
            <a:pPr lvl="0"/>
            <a:endParaRPr lang="en-US" noProof="0"/>
          </a:p>
        </p:txBody>
      </p:sp>
      <p:sp>
        <p:nvSpPr>
          <p:cNvPr id="4" name="Rectangle 4"/>
          <p:cNvSpPr>
            <a:spLocks noGrp="1" noChangeArrowheads="1"/>
          </p:cNvSpPr>
          <p:nvPr>
            <p:ph type="dt" sz="half" idx="10"/>
          </p:nvPr>
        </p:nvSpPr>
        <p:spPr>
          <a:ln/>
        </p:spPr>
        <p:txBody>
          <a:bodyPr/>
          <a:lstStyle>
            <a:lvl1pPr>
              <a:defRPr/>
            </a:lvl1pPr>
          </a:lstStyle>
          <a:p>
            <a:pPr>
              <a:defRPr/>
            </a:pPr>
            <a:fld id="{4AEBB7B9-B377-400E-8FBF-42F5E7653A8F}"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BA2798DD-85BE-47C9-A660-295DBFCC424E}"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312209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82296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 y="3938588"/>
            <a:ext cx="82296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245225"/>
            <a:ext cx="2133600" cy="476250"/>
          </a:xfrm>
        </p:spPr>
        <p:txBody>
          <a:bodyPr/>
          <a:lstStyle>
            <a:lvl1pPr>
              <a:defRPr smtClean="0"/>
            </a:lvl1pPr>
          </a:lstStyle>
          <a:p>
            <a:pPr>
              <a:defRPr/>
            </a:pPr>
            <a:fld id="{E44B8233-BFB0-4C4B-962C-E8B8D5969D88}" type="datetime1">
              <a:rPr lang="en-US">
                <a:solidFill>
                  <a:srgbClr val="000000"/>
                </a:solidFill>
              </a:rPr>
              <a:pPr>
                <a:defRPr/>
              </a:pPr>
              <a:t>2/28/2022</a:t>
            </a:fld>
            <a:endParaRPr lang="en-US">
              <a:solidFill>
                <a:srgbClr val="000000"/>
              </a:solidFill>
            </a:endParaRPr>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a:xfrm>
            <a:off x="6553200" y="6245225"/>
            <a:ext cx="2133600" cy="476250"/>
          </a:xfrm>
        </p:spPr>
        <p:txBody>
          <a:bodyPr/>
          <a:lstStyle>
            <a:lvl1pPr>
              <a:defRPr smtClean="0"/>
            </a:lvl1pPr>
          </a:lstStyle>
          <a:p>
            <a:pPr>
              <a:defRPr/>
            </a:pPr>
            <a:fld id="{016C3B99-7666-485E-BDE1-3521C3704F5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538031867"/>
      </p:ext>
    </p:extLst>
  </p:cSld>
  <p:clrMapOvr>
    <a:masterClrMapping/>
  </p:clrMapOvr>
  <p:transition advClick="0"/>
</p:sldLayout>
</file>

<file path=ppt/slideLayouts/slideLayout19.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914400"/>
          </a:xfrm>
        </p:spPr>
        <p:txBody>
          <a:bodyPr/>
          <a:lstStyle/>
          <a:p>
            <a:r>
              <a:rPr lang="en-US"/>
              <a:t>Click to edit Master title style</a:t>
            </a:r>
          </a:p>
        </p:txBody>
      </p:sp>
      <p:sp>
        <p:nvSpPr>
          <p:cNvPr id="3" name="Content Placeholder 2"/>
          <p:cNvSpPr>
            <a:spLocks noGrp="1"/>
          </p:cNvSpPr>
          <p:nvPr>
            <p:ph sz="half" idx="1"/>
          </p:nvPr>
        </p:nvSpPr>
        <p:spPr>
          <a:xfrm>
            <a:off x="685800" y="1371600"/>
            <a:ext cx="77724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810000"/>
            <a:ext cx="77724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r>
              <a:rPr lang="en-US">
                <a:solidFill>
                  <a:srgbClr val="000000"/>
                </a:solidFill>
              </a:rPr>
              <a:t>Data Structures Using Java</a:t>
            </a:r>
          </a:p>
        </p:txBody>
      </p:sp>
      <p:sp>
        <p:nvSpPr>
          <p:cNvPr id="7" name="Rectangle 6"/>
          <p:cNvSpPr>
            <a:spLocks noGrp="1" noChangeArrowheads="1"/>
          </p:cNvSpPr>
          <p:nvPr>
            <p:ph type="sldNum" sz="quarter" idx="12"/>
          </p:nvPr>
        </p:nvSpPr>
        <p:spPr/>
        <p:txBody>
          <a:bodyPr/>
          <a:lstStyle>
            <a:lvl1pPr>
              <a:defRPr/>
            </a:lvl1pPr>
          </a:lstStyle>
          <a:p>
            <a:pPr>
              <a:defRPr/>
            </a:pPr>
            <a:fld id="{5851EC25-FF46-4EE6-9540-33F9831D91F2}"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5331401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5e Title &amp; Content">
    <p:spTree>
      <p:nvGrpSpPr>
        <p:cNvPr id="1" name=""/>
        <p:cNvGrpSpPr/>
        <p:nvPr/>
      </p:nvGrpSpPr>
      <p:grpSpPr>
        <a:xfrm>
          <a:off x="0" y="0"/>
          <a:ext cx="0" cy="0"/>
          <a:chOff x="0" y="0"/>
          <a:chExt cx="0" cy="0"/>
        </a:xfrm>
      </p:grpSpPr>
      <p:sp>
        <p:nvSpPr>
          <p:cNvPr id="32" name="Title Text"/>
          <p:cNvSpPr txBox="1">
            <a:spLocks noGrp="1"/>
          </p:cNvSpPr>
          <p:nvPr>
            <p:ph type="title"/>
          </p:nvPr>
        </p:nvSpPr>
        <p:spPr>
          <a:prstGeom prst="rect">
            <a:avLst/>
          </a:prstGeom>
        </p:spPr>
        <p:txBody>
          <a:bodyPr/>
          <a:lstStyle/>
          <a:p>
            <a:r>
              <a:t>Title Text</a:t>
            </a:r>
          </a:p>
        </p:txBody>
      </p:sp>
      <p:sp>
        <p:nvSpPr>
          <p:cNvPr id="3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fld id="{301B6892-A801-4677-976D-5BA765F715E8}"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C42DD740-0487-4521-BF28-FABDFF7724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1699434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4A36C13D-A5FF-4335-AF8D-4869E6C79759}"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EB2FE99-AB5D-4E28-8439-9719B888CCA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2330816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fld id="{F7DEF1A8-29D6-43A5-9502-E4D19D24595E}"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04238506-7118-4CB9-8CE4-EE55268031A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4872502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56D41563-CE43-4BBD-9548-FF809F23C594}"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02BA49B-B8D7-4B50-8CFF-E0EEF0C47DE4}"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6550720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fld id="{13EA9316-AD19-46AC-BAD7-15A8D4B3437C}" type="datetime1">
              <a:rPr lang="en-US">
                <a:solidFill>
                  <a:srgbClr val="000000"/>
                </a:solidFill>
              </a:rPr>
              <a:pPr>
                <a:defRPr/>
              </a:pPr>
              <a:t>2/28/2022</a:t>
            </a:fld>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69FF87C-5576-464F-973E-7C47D6F3D78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9533643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fld id="{8E79C34A-841E-45AD-BDA3-F858D2E538F3}" type="datetime1">
              <a:rPr lang="en-US">
                <a:solidFill>
                  <a:srgbClr val="000000"/>
                </a:solidFill>
              </a:rPr>
              <a:pPr>
                <a:defRPr/>
              </a:pPr>
              <a:t>2/28/2022</a:t>
            </a:fld>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1FF19F9F-E456-4894-9A0E-D691A0105872}"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27294155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561D7023-8AA9-4239-B01A-7D63EFC208D5}" type="datetime1">
              <a:rPr lang="en-US">
                <a:solidFill>
                  <a:srgbClr val="000000"/>
                </a:solidFill>
              </a:rPr>
              <a:pPr>
                <a:defRPr/>
              </a:pPr>
              <a:t>2/28/2022</a:t>
            </a:fld>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DED31A58-0654-493C-ABBB-0AC6C35F3DE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3293048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4D831CFD-6E55-4066-AE10-2B364DDE614A}"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852A4D73-B592-4463-88D0-4682D70D340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94701691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BEF8F530-5796-4BDD-B98F-9114E68810BF}"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5B8D0DF2-3491-40C3-B2D1-6ABD90B6845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2412694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68529C9B-D970-45B8-AE85-01493ED77C76}"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54A2CC3D-B896-4BBA-897E-4434DB97650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682859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561D7023-8AA9-4239-B01A-7D63EFC208D5}" type="datetime1">
              <a:rPr lang="en-US"/>
              <a:pPr>
                <a:defRPr/>
              </a:pPr>
              <a:t>2/28/2022</a:t>
            </a:fld>
            <a:endParaRPr lang="en-US"/>
          </a:p>
        </p:txBody>
      </p:sp>
      <p:sp>
        <p:nvSpPr>
          <p:cNvPr id="3" name="Rectangle 5"/>
          <p:cNvSpPr>
            <a:spLocks noGrp="1" noChangeArrowheads="1"/>
          </p:cNvSpPr>
          <p:nvPr>
            <p:ph type="ftr" sz="quarter" idx="11"/>
          </p:nvPr>
        </p:nvSpPr>
        <p:spPr>
          <a:ln/>
        </p:spPr>
        <p:txBody>
          <a:bodyPr/>
          <a:lstStyle>
            <a:lvl1pPr>
              <a:defRPr/>
            </a:lvl1pPr>
          </a:lstStyle>
          <a:p>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DED31A58-0654-493C-ABBB-0AC6C35F3DE9}" type="slidenum">
              <a:rPr lang="en-US"/>
              <a:pPr>
                <a:defRPr/>
              </a:pPr>
              <a:t>‹#›</a:t>
            </a:fld>
            <a:endParaRPr lang="en-US"/>
          </a:p>
        </p:txBody>
      </p:sp>
    </p:spTree>
    <p:extLst>
      <p:ext uri="{BB962C8B-B14F-4D97-AF65-F5344CB8AC3E}">
        <p14:creationId xmlns:p14="http://schemas.microsoft.com/office/powerpoint/2010/main" val="232170995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A52B2F55-70CC-439A-9B7D-4EA4862EEBA9}"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3EBDA3C-493C-4BAF-A96E-E723F411AB5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39574683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A07C944A-9758-4A99-8CF7-9DE48E78BFB2}"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55B57161-721E-4D4E-BACB-8A778D091E0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4882754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able Placeholder 2"/>
          <p:cNvSpPr>
            <a:spLocks noGrp="1"/>
          </p:cNvSpPr>
          <p:nvPr>
            <p:ph type="tbl" idx="1"/>
          </p:nvPr>
        </p:nvSpPr>
        <p:spPr>
          <a:xfrm>
            <a:off x="457200" y="1600200"/>
            <a:ext cx="8229600" cy="4525963"/>
          </a:xfrm>
        </p:spPr>
        <p:txBody>
          <a:bodyPr/>
          <a:lstStyle/>
          <a:p>
            <a:pPr lvl="0"/>
            <a:endParaRPr lang="en-US" noProof="0"/>
          </a:p>
        </p:txBody>
      </p:sp>
      <p:sp>
        <p:nvSpPr>
          <p:cNvPr id="4" name="Rectangle 4"/>
          <p:cNvSpPr>
            <a:spLocks noGrp="1" noChangeArrowheads="1"/>
          </p:cNvSpPr>
          <p:nvPr>
            <p:ph type="dt" sz="half" idx="10"/>
          </p:nvPr>
        </p:nvSpPr>
        <p:spPr>
          <a:ln/>
        </p:spPr>
        <p:txBody>
          <a:bodyPr/>
          <a:lstStyle>
            <a:lvl1pPr>
              <a:defRPr/>
            </a:lvl1pPr>
          </a:lstStyle>
          <a:p>
            <a:pPr>
              <a:defRPr/>
            </a:pPr>
            <a:fld id="{4AEBB7B9-B377-400E-8FBF-42F5E7653A8F}"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BA2798DD-85BE-47C9-A660-295DBFCC424E}"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616019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82296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 y="3938588"/>
            <a:ext cx="82296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245225"/>
            <a:ext cx="2133600" cy="476250"/>
          </a:xfrm>
        </p:spPr>
        <p:txBody>
          <a:bodyPr/>
          <a:lstStyle>
            <a:lvl1pPr>
              <a:defRPr smtClean="0"/>
            </a:lvl1pPr>
          </a:lstStyle>
          <a:p>
            <a:pPr>
              <a:defRPr/>
            </a:pPr>
            <a:fld id="{E44B8233-BFB0-4C4B-962C-E8B8D5969D88}" type="datetime1">
              <a:rPr lang="en-US">
                <a:solidFill>
                  <a:srgbClr val="000000"/>
                </a:solidFill>
              </a:rPr>
              <a:pPr>
                <a:defRPr/>
              </a:pPr>
              <a:t>2/28/2022</a:t>
            </a:fld>
            <a:endParaRPr lang="en-US">
              <a:solidFill>
                <a:srgbClr val="000000"/>
              </a:solidFill>
            </a:endParaRPr>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a:xfrm>
            <a:off x="6553200" y="6245225"/>
            <a:ext cx="2133600" cy="476250"/>
          </a:xfrm>
        </p:spPr>
        <p:txBody>
          <a:bodyPr/>
          <a:lstStyle>
            <a:lvl1pPr>
              <a:defRPr smtClean="0"/>
            </a:lvl1pPr>
          </a:lstStyle>
          <a:p>
            <a:pPr>
              <a:defRPr/>
            </a:pPr>
            <a:fld id="{016C3B99-7666-485E-BDE1-3521C3704F5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176252113"/>
      </p:ext>
    </p:extLst>
  </p:cSld>
  <p:clrMapOvr>
    <a:masterClrMapping/>
  </p:clrMapOvr>
  <p:transition advClick="0"/>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914400"/>
          </a:xfrm>
        </p:spPr>
        <p:txBody>
          <a:bodyPr/>
          <a:lstStyle/>
          <a:p>
            <a:r>
              <a:rPr lang="en-US"/>
              <a:t>Click to edit Master title style</a:t>
            </a:r>
          </a:p>
        </p:txBody>
      </p:sp>
      <p:sp>
        <p:nvSpPr>
          <p:cNvPr id="3" name="Content Placeholder 2"/>
          <p:cNvSpPr>
            <a:spLocks noGrp="1"/>
          </p:cNvSpPr>
          <p:nvPr>
            <p:ph sz="half" idx="1"/>
          </p:nvPr>
        </p:nvSpPr>
        <p:spPr>
          <a:xfrm>
            <a:off x="685800" y="1371600"/>
            <a:ext cx="77724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810000"/>
            <a:ext cx="77724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r>
              <a:rPr lang="en-US">
                <a:solidFill>
                  <a:srgbClr val="000000"/>
                </a:solidFill>
              </a:rPr>
              <a:t>Data Structures Using Java</a:t>
            </a:r>
          </a:p>
        </p:txBody>
      </p:sp>
      <p:sp>
        <p:nvSpPr>
          <p:cNvPr id="7" name="Rectangle 6"/>
          <p:cNvSpPr>
            <a:spLocks noGrp="1" noChangeArrowheads="1"/>
          </p:cNvSpPr>
          <p:nvPr>
            <p:ph type="sldNum" sz="quarter" idx="12"/>
          </p:nvPr>
        </p:nvSpPr>
        <p:spPr/>
        <p:txBody>
          <a:bodyPr/>
          <a:lstStyle>
            <a:lvl1pPr>
              <a:defRPr/>
            </a:lvl1pPr>
          </a:lstStyle>
          <a:p>
            <a:pPr>
              <a:defRPr/>
            </a:pPr>
            <a:fld id="{5851EC25-FF46-4EE6-9540-33F9831D91F2}"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8890532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fld id="{301B6892-A801-4677-976D-5BA765F715E8}"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C42DD740-0487-4521-BF28-FABDFF7724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51543188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4A36C13D-A5FF-4335-AF8D-4869E6C79759}"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EB2FE99-AB5D-4E28-8439-9719B888CCA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59024425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fld id="{F7DEF1A8-29D6-43A5-9502-E4D19D24595E}"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04238506-7118-4CB9-8CE4-EE55268031A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8187282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56D41563-CE43-4BBD-9548-FF809F23C594}"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02BA49B-B8D7-4B50-8CFF-E0EEF0C47DE4}"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7995529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fld id="{13EA9316-AD19-46AC-BAD7-15A8D4B3437C}" type="datetime1">
              <a:rPr lang="en-US">
                <a:solidFill>
                  <a:srgbClr val="000000"/>
                </a:solidFill>
              </a:rPr>
              <a:pPr>
                <a:defRPr/>
              </a:pPr>
              <a:t>2/28/2022</a:t>
            </a:fld>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69FF87C-5576-464F-973E-7C47D6F3D78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2360134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4A36C13D-A5FF-4335-AF8D-4869E6C79759}" type="datetime1">
              <a:rPr lang="en-US"/>
              <a:pPr>
                <a:defRPr/>
              </a:pPr>
              <a:t>2/28/2022</a:t>
            </a:fld>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FEB2FE99-AB5D-4E28-8439-9719B888CCAA}" type="slidenum">
              <a:rPr lang="en-US"/>
              <a:pPr>
                <a:defRPr/>
              </a:pPr>
              <a:t>‹#›</a:t>
            </a:fld>
            <a:endParaRPr lang="en-US"/>
          </a:p>
        </p:txBody>
      </p:sp>
    </p:spTree>
    <p:extLst>
      <p:ext uri="{BB962C8B-B14F-4D97-AF65-F5344CB8AC3E}">
        <p14:creationId xmlns:p14="http://schemas.microsoft.com/office/powerpoint/2010/main" val="228058507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fld id="{8E79C34A-841E-45AD-BDA3-F858D2E538F3}" type="datetime1">
              <a:rPr lang="en-US">
                <a:solidFill>
                  <a:srgbClr val="000000"/>
                </a:solidFill>
              </a:rPr>
              <a:pPr>
                <a:defRPr/>
              </a:pPr>
              <a:t>2/28/2022</a:t>
            </a:fld>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1FF19F9F-E456-4894-9A0E-D691A0105872}"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510608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561D7023-8AA9-4239-B01A-7D63EFC208D5}" type="datetime1">
              <a:rPr lang="en-US">
                <a:solidFill>
                  <a:srgbClr val="000000"/>
                </a:solidFill>
              </a:rPr>
              <a:pPr>
                <a:defRPr/>
              </a:pPr>
              <a:t>2/28/2022</a:t>
            </a:fld>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DED31A58-0654-493C-ABBB-0AC6C35F3DE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857998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4D831CFD-6E55-4066-AE10-2B364DDE614A}"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852A4D73-B592-4463-88D0-4682D70D340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6235341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BEF8F530-5796-4BDD-B98F-9114E68810BF}"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5B8D0DF2-3491-40C3-B2D1-6ABD90B6845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98884761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68529C9B-D970-45B8-AE85-01493ED77C76}"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54A2CC3D-B896-4BBA-897E-4434DB97650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28283048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A52B2F55-70CC-439A-9B7D-4EA4862EEBA9}"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3EBDA3C-493C-4BAF-A96E-E723F411AB5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56131636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A07C944A-9758-4A99-8CF7-9DE48E78BFB2}"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55B57161-721E-4D4E-BACB-8A778D091E0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16421006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able Placeholder 2"/>
          <p:cNvSpPr>
            <a:spLocks noGrp="1"/>
          </p:cNvSpPr>
          <p:nvPr>
            <p:ph type="tbl" idx="1"/>
          </p:nvPr>
        </p:nvSpPr>
        <p:spPr>
          <a:xfrm>
            <a:off x="457200" y="1600200"/>
            <a:ext cx="8229600" cy="4525963"/>
          </a:xfrm>
        </p:spPr>
        <p:txBody>
          <a:bodyPr/>
          <a:lstStyle/>
          <a:p>
            <a:pPr lvl="0"/>
            <a:endParaRPr lang="en-US" noProof="0"/>
          </a:p>
        </p:txBody>
      </p:sp>
      <p:sp>
        <p:nvSpPr>
          <p:cNvPr id="4" name="Rectangle 4"/>
          <p:cNvSpPr>
            <a:spLocks noGrp="1" noChangeArrowheads="1"/>
          </p:cNvSpPr>
          <p:nvPr>
            <p:ph type="dt" sz="half" idx="10"/>
          </p:nvPr>
        </p:nvSpPr>
        <p:spPr>
          <a:ln/>
        </p:spPr>
        <p:txBody>
          <a:bodyPr/>
          <a:lstStyle>
            <a:lvl1pPr>
              <a:defRPr/>
            </a:lvl1pPr>
          </a:lstStyle>
          <a:p>
            <a:pPr>
              <a:defRPr/>
            </a:pPr>
            <a:fld id="{4AEBB7B9-B377-400E-8FBF-42F5E7653A8F}"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BA2798DD-85BE-47C9-A660-295DBFCC424E}"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15570376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82296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 y="3938588"/>
            <a:ext cx="82296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245225"/>
            <a:ext cx="2133600" cy="476250"/>
          </a:xfrm>
        </p:spPr>
        <p:txBody>
          <a:bodyPr/>
          <a:lstStyle>
            <a:lvl1pPr>
              <a:defRPr smtClean="0"/>
            </a:lvl1pPr>
          </a:lstStyle>
          <a:p>
            <a:pPr>
              <a:defRPr/>
            </a:pPr>
            <a:fld id="{E44B8233-BFB0-4C4B-962C-E8B8D5969D88}" type="datetime1">
              <a:rPr lang="en-US">
                <a:solidFill>
                  <a:srgbClr val="000000"/>
                </a:solidFill>
              </a:rPr>
              <a:pPr>
                <a:defRPr/>
              </a:pPr>
              <a:t>2/28/2022</a:t>
            </a:fld>
            <a:endParaRPr lang="en-US">
              <a:solidFill>
                <a:srgbClr val="000000"/>
              </a:solidFill>
            </a:endParaRPr>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a:xfrm>
            <a:off x="6553200" y="6245225"/>
            <a:ext cx="2133600" cy="476250"/>
          </a:xfrm>
        </p:spPr>
        <p:txBody>
          <a:bodyPr/>
          <a:lstStyle>
            <a:lvl1pPr>
              <a:defRPr smtClean="0"/>
            </a:lvl1pPr>
          </a:lstStyle>
          <a:p>
            <a:pPr>
              <a:defRPr/>
            </a:pPr>
            <a:fld id="{016C3B99-7666-485E-BDE1-3521C3704F5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5724710"/>
      </p:ext>
    </p:extLst>
  </p:cSld>
  <p:clrMapOvr>
    <a:masterClrMapping/>
  </p:clrMapOvr>
  <p:transition advClick="0"/>
</p:sldLayout>
</file>

<file path=ppt/slideLayouts/slideLayout49.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914400"/>
          </a:xfrm>
        </p:spPr>
        <p:txBody>
          <a:bodyPr/>
          <a:lstStyle/>
          <a:p>
            <a:r>
              <a:rPr lang="en-US"/>
              <a:t>Click to edit Master title style</a:t>
            </a:r>
          </a:p>
        </p:txBody>
      </p:sp>
      <p:sp>
        <p:nvSpPr>
          <p:cNvPr id="3" name="Content Placeholder 2"/>
          <p:cNvSpPr>
            <a:spLocks noGrp="1"/>
          </p:cNvSpPr>
          <p:nvPr>
            <p:ph sz="half" idx="1"/>
          </p:nvPr>
        </p:nvSpPr>
        <p:spPr>
          <a:xfrm>
            <a:off x="685800" y="1371600"/>
            <a:ext cx="77724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810000"/>
            <a:ext cx="77724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r>
              <a:rPr lang="en-US">
                <a:solidFill>
                  <a:srgbClr val="000000"/>
                </a:solidFill>
              </a:rPr>
              <a:t>Data Structures Using Java</a:t>
            </a:r>
          </a:p>
        </p:txBody>
      </p:sp>
      <p:sp>
        <p:nvSpPr>
          <p:cNvPr id="7" name="Rectangle 6"/>
          <p:cNvSpPr>
            <a:spLocks noGrp="1" noChangeArrowheads="1"/>
          </p:cNvSpPr>
          <p:nvPr>
            <p:ph type="sldNum" sz="quarter" idx="12"/>
          </p:nvPr>
        </p:nvSpPr>
        <p:spPr/>
        <p:txBody>
          <a:bodyPr/>
          <a:lstStyle>
            <a:lvl1pPr>
              <a:defRPr/>
            </a:lvl1pPr>
          </a:lstStyle>
          <a:p>
            <a:pPr>
              <a:defRPr/>
            </a:pPr>
            <a:fld id="{5851EC25-FF46-4EE6-9540-33F9831D91F2}"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423750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fld id="{301B6892-A801-4677-976D-5BA765F715E8}"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C42DD740-0487-4521-BF28-FABDFF7724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40122159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fld id="{301B6892-A801-4677-976D-5BA765F715E8}"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C42DD740-0487-4521-BF28-FABDFF7724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73658683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4A36C13D-A5FF-4335-AF8D-4869E6C79759}"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EB2FE99-AB5D-4E28-8439-9719B888CCA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77264734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fld id="{F7DEF1A8-29D6-43A5-9502-E4D19D24595E}"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04238506-7118-4CB9-8CE4-EE55268031A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9247419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56D41563-CE43-4BBD-9548-FF809F23C594}"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02BA49B-B8D7-4B50-8CFF-E0EEF0C47DE4}"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14983893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fld id="{13EA9316-AD19-46AC-BAD7-15A8D4B3437C}" type="datetime1">
              <a:rPr lang="en-US">
                <a:solidFill>
                  <a:srgbClr val="000000"/>
                </a:solidFill>
              </a:rPr>
              <a:pPr>
                <a:defRPr/>
              </a:pPr>
              <a:t>2/28/2022</a:t>
            </a:fld>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69FF87C-5576-464F-973E-7C47D6F3D78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91005361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fld id="{8E79C34A-841E-45AD-BDA3-F858D2E538F3}" type="datetime1">
              <a:rPr lang="en-US">
                <a:solidFill>
                  <a:srgbClr val="000000"/>
                </a:solidFill>
              </a:rPr>
              <a:pPr>
                <a:defRPr/>
              </a:pPr>
              <a:t>2/28/2022</a:t>
            </a:fld>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1FF19F9F-E456-4894-9A0E-D691A0105872}"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91502428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561D7023-8AA9-4239-B01A-7D63EFC208D5}" type="datetime1">
              <a:rPr lang="en-US">
                <a:solidFill>
                  <a:srgbClr val="000000"/>
                </a:solidFill>
              </a:rPr>
              <a:pPr>
                <a:defRPr/>
              </a:pPr>
              <a:t>2/28/2022</a:t>
            </a:fld>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DED31A58-0654-493C-ABBB-0AC6C35F3DE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0636400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4D831CFD-6E55-4066-AE10-2B364DDE614A}"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852A4D73-B592-4463-88D0-4682D70D340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69016351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BEF8F530-5796-4BDD-B98F-9114E68810BF}"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5B8D0DF2-3491-40C3-B2D1-6ABD90B6845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42649979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68529C9B-D970-45B8-AE85-01493ED77C76}"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54A2CC3D-B896-4BBA-897E-4434DB97650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198001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4A36C13D-A5FF-4335-AF8D-4869E6C79759}"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EB2FE99-AB5D-4E28-8439-9719B888CCA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2459531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fld id="{A52B2F55-70CC-439A-9B7D-4EA4862EEBA9}"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3EBDA3C-493C-4BAF-A96E-E723F411AB5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7450661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A07C944A-9758-4A99-8CF7-9DE48E78BFB2}"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55B57161-721E-4D4E-BACB-8A778D091E0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94654300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able Placeholder 2"/>
          <p:cNvSpPr>
            <a:spLocks noGrp="1"/>
          </p:cNvSpPr>
          <p:nvPr>
            <p:ph type="tbl" idx="1"/>
          </p:nvPr>
        </p:nvSpPr>
        <p:spPr>
          <a:xfrm>
            <a:off x="457200" y="1600200"/>
            <a:ext cx="8229600" cy="4525963"/>
          </a:xfrm>
        </p:spPr>
        <p:txBody>
          <a:bodyPr/>
          <a:lstStyle/>
          <a:p>
            <a:pPr lvl="0"/>
            <a:endParaRPr lang="en-US" noProof="0"/>
          </a:p>
        </p:txBody>
      </p:sp>
      <p:sp>
        <p:nvSpPr>
          <p:cNvPr id="4" name="Rectangle 4"/>
          <p:cNvSpPr>
            <a:spLocks noGrp="1" noChangeArrowheads="1"/>
          </p:cNvSpPr>
          <p:nvPr>
            <p:ph type="dt" sz="half" idx="10"/>
          </p:nvPr>
        </p:nvSpPr>
        <p:spPr>
          <a:ln/>
        </p:spPr>
        <p:txBody>
          <a:bodyPr/>
          <a:lstStyle>
            <a:lvl1pPr>
              <a:defRPr/>
            </a:lvl1pPr>
          </a:lstStyle>
          <a:p>
            <a:pPr>
              <a:defRPr/>
            </a:pPr>
            <a:fld id="{4AEBB7B9-B377-400E-8FBF-42F5E7653A8F}"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BA2798DD-85BE-47C9-A660-295DBFCC424E}"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45825752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82296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 y="3938588"/>
            <a:ext cx="82296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245225"/>
            <a:ext cx="2133600" cy="476250"/>
          </a:xfrm>
        </p:spPr>
        <p:txBody>
          <a:bodyPr/>
          <a:lstStyle>
            <a:lvl1pPr>
              <a:defRPr smtClean="0"/>
            </a:lvl1pPr>
          </a:lstStyle>
          <a:p>
            <a:pPr>
              <a:defRPr/>
            </a:pPr>
            <a:fld id="{E44B8233-BFB0-4C4B-962C-E8B8D5969D88}" type="datetime1">
              <a:rPr lang="en-US">
                <a:solidFill>
                  <a:srgbClr val="000000"/>
                </a:solidFill>
              </a:rPr>
              <a:pPr>
                <a:defRPr/>
              </a:pPr>
              <a:t>2/28/2022</a:t>
            </a:fld>
            <a:endParaRPr lang="en-US">
              <a:solidFill>
                <a:srgbClr val="000000"/>
              </a:solidFill>
            </a:endParaRPr>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a:xfrm>
            <a:off x="6553200" y="6245225"/>
            <a:ext cx="2133600" cy="476250"/>
          </a:xfrm>
        </p:spPr>
        <p:txBody>
          <a:bodyPr/>
          <a:lstStyle>
            <a:lvl1pPr>
              <a:defRPr smtClean="0"/>
            </a:lvl1pPr>
          </a:lstStyle>
          <a:p>
            <a:pPr>
              <a:defRPr/>
            </a:pPr>
            <a:fld id="{016C3B99-7666-485E-BDE1-3521C3704F5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52567896"/>
      </p:ext>
    </p:extLst>
  </p:cSld>
  <p:clrMapOvr>
    <a:masterClrMapping/>
  </p:clrMapOvr>
  <p:transition advClick="0"/>
</p:sldLayout>
</file>

<file path=ppt/slideLayouts/slideLayout64.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914400"/>
          </a:xfrm>
        </p:spPr>
        <p:txBody>
          <a:bodyPr/>
          <a:lstStyle/>
          <a:p>
            <a:r>
              <a:rPr lang="en-US"/>
              <a:t>Click to edit Master title style</a:t>
            </a:r>
          </a:p>
        </p:txBody>
      </p:sp>
      <p:sp>
        <p:nvSpPr>
          <p:cNvPr id="3" name="Content Placeholder 2"/>
          <p:cNvSpPr>
            <a:spLocks noGrp="1"/>
          </p:cNvSpPr>
          <p:nvPr>
            <p:ph sz="half" idx="1"/>
          </p:nvPr>
        </p:nvSpPr>
        <p:spPr>
          <a:xfrm>
            <a:off x="685800" y="1371600"/>
            <a:ext cx="77724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810000"/>
            <a:ext cx="77724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r>
              <a:rPr lang="en-US">
                <a:solidFill>
                  <a:srgbClr val="000000"/>
                </a:solidFill>
              </a:rPr>
              <a:t>Data Structures Using Java</a:t>
            </a:r>
          </a:p>
        </p:txBody>
      </p:sp>
      <p:sp>
        <p:nvSpPr>
          <p:cNvPr id="7" name="Rectangle 6"/>
          <p:cNvSpPr>
            <a:spLocks noGrp="1" noChangeArrowheads="1"/>
          </p:cNvSpPr>
          <p:nvPr>
            <p:ph type="sldNum" sz="quarter" idx="12"/>
          </p:nvPr>
        </p:nvSpPr>
        <p:spPr/>
        <p:txBody>
          <a:bodyPr/>
          <a:lstStyle>
            <a:lvl1pPr>
              <a:defRPr/>
            </a:lvl1pPr>
          </a:lstStyle>
          <a:p>
            <a:pPr>
              <a:defRPr/>
            </a:pPr>
            <a:fld id="{5851EC25-FF46-4EE6-9540-33F9831D91F2}"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7267830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AF03ADC-0F47-419C-AAED-91253E08ECAA}" type="slidenum">
              <a:rPr lang="en-US"/>
              <a:pPr>
                <a:defRPr/>
              </a:pPr>
              <a:t>‹#›</a:t>
            </a:fld>
            <a:endParaRPr lang="en-US"/>
          </a:p>
        </p:txBody>
      </p:sp>
    </p:spTree>
    <p:extLst>
      <p:ext uri="{BB962C8B-B14F-4D97-AF65-F5344CB8AC3E}">
        <p14:creationId xmlns:p14="http://schemas.microsoft.com/office/powerpoint/2010/main" val="311339201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AC06C1A-0C60-4C07-9E24-AA09C8B6FAEE}" type="slidenum">
              <a:rPr lang="en-US"/>
              <a:pPr>
                <a:defRPr/>
              </a:pPr>
              <a:t>‹#›</a:t>
            </a:fld>
            <a:endParaRPr lang="en-US"/>
          </a:p>
        </p:txBody>
      </p:sp>
    </p:spTree>
    <p:extLst>
      <p:ext uri="{BB962C8B-B14F-4D97-AF65-F5344CB8AC3E}">
        <p14:creationId xmlns:p14="http://schemas.microsoft.com/office/powerpoint/2010/main" val="345444414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A020F82-A768-453F-9EBC-6C1D8D032ECD}" type="slidenum">
              <a:rPr lang="en-US"/>
              <a:pPr>
                <a:defRPr/>
              </a:pPr>
              <a:t>‹#›</a:t>
            </a:fld>
            <a:endParaRPr lang="en-US"/>
          </a:p>
        </p:txBody>
      </p:sp>
    </p:spTree>
    <p:extLst>
      <p:ext uri="{BB962C8B-B14F-4D97-AF65-F5344CB8AC3E}">
        <p14:creationId xmlns:p14="http://schemas.microsoft.com/office/powerpoint/2010/main" val="80959678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703EBD60-92F9-4B29-A0D0-A0E4F19FE567}" type="slidenum">
              <a:rPr lang="en-US"/>
              <a:pPr>
                <a:defRPr/>
              </a:pPr>
              <a:t>‹#›</a:t>
            </a:fld>
            <a:endParaRPr lang="en-US"/>
          </a:p>
        </p:txBody>
      </p:sp>
    </p:spTree>
    <p:extLst>
      <p:ext uri="{BB962C8B-B14F-4D97-AF65-F5344CB8AC3E}">
        <p14:creationId xmlns:p14="http://schemas.microsoft.com/office/powerpoint/2010/main" val="307554550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2E650E7B-9AB3-406A-BE8B-DC70624F36A7}" type="slidenum">
              <a:rPr lang="en-US"/>
              <a:pPr>
                <a:defRPr/>
              </a:pPr>
              <a:t>‹#›</a:t>
            </a:fld>
            <a:endParaRPr lang="en-US"/>
          </a:p>
        </p:txBody>
      </p:sp>
    </p:spTree>
    <p:extLst>
      <p:ext uri="{BB962C8B-B14F-4D97-AF65-F5344CB8AC3E}">
        <p14:creationId xmlns:p14="http://schemas.microsoft.com/office/powerpoint/2010/main" val="3108895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fld id="{F7DEF1A8-29D6-43A5-9502-E4D19D24595E}" type="datetime1">
              <a:rPr lang="en-US">
                <a:solidFill>
                  <a:srgbClr val="000000"/>
                </a:solidFill>
              </a:rPr>
              <a:pPr>
                <a:defRPr/>
              </a:pPr>
              <a:t>2/28/2022</a:t>
            </a:fld>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04238506-7118-4CB9-8CE4-EE55268031A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79901437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55A1E95D-30B2-4194-B072-33CCF3D79346}" type="slidenum">
              <a:rPr lang="en-US"/>
              <a:pPr>
                <a:defRPr/>
              </a:pPr>
              <a:t>‹#›</a:t>
            </a:fld>
            <a:endParaRPr lang="en-US"/>
          </a:p>
        </p:txBody>
      </p:sp>
    </p:spTree>
    <p:extLst>
      <p:ext uri="{BB962C8B-B14F-4D97-AF65-F5344CB8AC3E}">
        <p14:creationId xmlns:p14="http://schemas.microsoft.com/office/powerpoint/2010/main" val="49680561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D2EFFB1A-FAB0-4FE0-8EB8-137A11E51D6D}" type="slidenum">
              <a:rPr lang="en-US"/>
              <a:pPr>
                <a:defRPr/>
              </a:pPr>
              <a:t>‹#›</a:t>
            </a:fld>
            <a:endParaRPr lang="en-US"/>
          </a:p>
        </p:txBody>
      </p:sp>
    </p:spTree>
    <p:extLst>
      <p:ext uri="{BB962C8B-B14F-4D97-AF65-F5344CB8AC3E}">
        <p14:creationId xmlns:p14="http://schemas.microsoft.com/office/powerpoint/2010/main" val="389541064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1D7B0E49-64D1-49C2-A47E-82DB7F917D2F}" type="slidenum">
              <a:rPr lang="en-US"/>
              <a:pPr>
                <a:defRPr/>
              </a:pPr>
              <a:t>‹#›</a:t>
            </a:fld>
            <a:endParaRPr lang="en-US"/>
          </a:p>
        </p:txBody>
      </p:sp>
    </p:spTree>
    <p:extLst>
      <p:ext uri="{BB962C8B-B14F-4D97-AF65-F5344CB8AC3E}">
        <p14:creationId xmlns:p14="http://schemas.microsoft.com/office/powerpoint/2010/main" val="367070769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45781EEC-A6AC-44E9-8A45-9F761CC85C43}" type="slidenum">
              <a:rPr lang="en-US"/>
              <a:pPr>
                <a:defRPr/>
              </a:pPr>
              <a:t>‹#›</a:t>
            </a:fld>
            <a:endParaRPr lang="en-US"/>
          </a:p>
        </p:txBody>
      </p:sp>
    </p:spTree>
    <p:extLst>
      <p:ext uri="{BB962C8B-B14F-4D97-AF65-F5344CB8AC3E}">
        <p14:creationId xmlns:p14="http://schemas.microsoft.com/office/powerpoint/2010/main" val="371621717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9A038EC4-7770-4315-A5CF-F36381F00BAC}" type="slidenum">
              <a:rPr lang="en-US"/>
              <a:pPr>
                <a:defRPr/>
              </a:pPr>
              <a:t>‹#›</a:t>
            </a:fld>
            <a:endParaRPr lang="en-US"/>
          </a:p>
        </p:txBody>
      </p:sp>
    </p:spTree>
    <p:extLst>
      <p:ext uri="{BB962C8B-B14F-4D97-AF65-F5344CB8AC3E}">
        <p14:creationId xmlns:p14="http://schemas.microsoft.com/office/powerpoint/2010/main" val="370908687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07F8AE1A-FA38-4446-94A9-A86D30211512}" type="slidenum">
              <a:rPr lang="en-US"/>
              <a:pPr>
                <a:defRPr/>
              </a:pPr>
              <a:t>‹#›</a:t>
            </a:fld>
            <a:endParaRPr lang="en-US"/>
          </a:p>
        </p:txBody>
      </p:sp>
    </p:spTree>
    <p:extLst>
      <p:ext uri="{BB962C8B-B14F-4D97-AF65-F5344CB8AC3E}">
        <p14:creationId xmlns:p14="http://schemas.microsoft.com/office/powerpoint/2010/main" val="2986106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56D41563-CE43-4BBD-9548-FF809F23C594}" type="datetime1">
              <a:rPr lang="en-US">
                <a:solidFill>
                  <a:srgbClr val="000000"/>
                </a:solidFill>
              </a:rPr>
              <a:pPr>
                <a:defRPr/>
              </a:pPr>
              <a:t>2/28/2022</a:t>
            </a:fld>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02BA49B-B8D7-4B50-8CFF-E0EEF0C47DE4}"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1707181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fld id="{13EA9316-AD19-46AC-BAD7-15A8D4B3437C}" type="datetime1">
              <a:rPr lang="en-US">
                <a:solidFill>
                  <a:srgbClr val="000000"/>
                </a:solidFill>
              </a:rPr>
              <a:pPr>
                <a:defRPr/>
              </a:pPr>
              <a:t>2/28/2022</a:t>
            </a:fld>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69FF87C-5576-464F-973E-7C47D6F3D78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500153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image" Target="../media/image2.jpeg"/><Relationship Id="rId2" Type="http://schemas.openxmlformats.org/officeDocument/2006/relationships/slideLayout" Target="../slideLayouts/slideLayout6.xml"/><Relationship Id="rId16" Type="http://schemas.openxmlformats.org/officeDocument/2006/relationships/theme" Target="../theme/theme2.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5" Type="http://schemas.openxmlformats.org/officeDocument/2006/relationships/slideLayout" Target="../slideLayouts/slideLayout1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image" Target="../media/image2.jpeg"/><Relationship Id="rId2" Type="http://schemas.openxmlformats.org/officeDocument/2006/relationships/slideLayout" Target="../slideLayouts/slideLayout21.xml"/><Relationship Id="rId16" Type="http://schemas.openxmlformats.org/officeDocument/2006/relationships/theme" Target="../theme/theme3.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image" Target="../media/image2.jpeg"/><Relationship Id="rId2" Type="http://schemas.openxmlformats.org/officeDocument/2006/relationships/slideLayout" Target="../slideLayouts/slideLayout36.xml"/><Relationship Id="rId16" Type="http://schemas.openxmlformats.org/officeDocument/2006/relationships/theme" Target="../theme/theme4.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17" Type="http://schemas.openxmlformats.org/officeDocument/2006/relationships/image" Target="../media/image2.jpeg"/><Relationship Id="rId2" Type="http://schemas.openxmlformats.org/officeDocument/2006/relationships/slideLayout" Target="../slideLayouts/slideLayout51.xml"/><Relationship Id="rId16" Type="http://schemas.openxmlformats.org/officeDocument/2006/relationships/theme" Target="../theme/theme5.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2.xml"/><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theme" Target="../theme/theme6.xml"/><Relationship Id="rId2" Type="http://schemas.openxmlformats.org/officeDocument/2006/relationships/slideLayout" Target="../slideLayouts/slideLayout66.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0" Type="http://schemas.openxmlformats.org/officeDocument/2006/relationships/slideLayout" Target="../slideLayouts/slideLayout74.xml"/><Relationship Id="rId4" Type="http://schemas.openxmlformats.org/officeDocument/2006/relationships/slideLayout" Target="../slideLayouts/slideLayout68.xml"/><Relationship Id="rId9" Type="http://schemas.openxmlformats.org/officeDocument/2006/relationships/slideLayout" Target="../slideLayouts/slideLayout7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58233" y="0"/>
            <a:ext cx="8513234" cy="816042"/>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chor="b">
            <a:normAutofit/>
          </a:bodyPr>
          <a:lstStyle/>
          <a:p>
            <a:r>
              <a:t>Title Text</a:t>
            </a:r>
          </a:p>
        </p:txBody>
      </p:sp>
      <p:pic>
        <p:nvPicPr>
          <p:cNvPr id="3" name="Shape 15" descr="Shape 15"/>
          <p:cNvPicPr>
            <a:picLocks noChangeAspect="1"/>
          </p:cNvPicPr>
          <p:nvPr/>
        </p:nvPicPr>
        <p:blipFill>
          <a:blip r:embed="rId6">
            <a:extLst/>
          </a:blip>
          <a:stretch>
            <a:fillRect/>
          </a:stretch>
        </p:blipFill>
        <p:spPr>
          <a:xfrm>
            <a:off x="443971" y="6429709"/>
            <a:ext cx="918000" cy="279915"/>
          </a:xfrm>
          <a:prstGeom prst="rect">
            <a:avLst/>
          </a:prstGeom>
          <a:ln w="12700">
            <a:miter lim="400000"/>
          </a:ln>
        </p:spPr>
      </p:pic>
      <p:sp>
        <p:nvSpPr>
          <p:cNvPr id="4" name="Shape 16"/>
          <p:cNvSpPr txBox="1"/>
          <p:nvPr/>
        </p:nvSpPr>
        <p:spPr>
          <a:xfrm>
            <a:off x="1600199" y="6429343"/>
            <a:ext cx="7162801" cy="281901"/>
          </a:xfrm>
          <a:prstGeom prst="rect">
            <a:avLst/>
          </a:prstGeom>
          <a:ln w="12700">
            <a:miter lim="400000"/>
          </a:ln>
          <a:extLst>
            <a:ext uri="{C572A759-6A51-4108-AA02-DFA0A04FC94B}">
              <ma14:wrappingTextBoxFlag xmlns:ma14="http://schemas.microsoft.com/office/mac/drawingml/2011/main" xmlns="" val="1"/>
            </a:ext>
          </a:extLst>
        </p:spPr>
        <p:txBody>
          <a:bodyPr lIns="45699" tIns="45699" rIns="45699" bIns="45699">
            <a:spAutoFit/>
          </a:bodyPr>
          <a:lstStyle>
            <a:lvl1pPr algn="r">
              <a:defRPr sz="1200">
                <a:latin typeface="Verdana"/>
                <a:ea typeface="Verdana"/>
                <a:cs typeface="Verdana"/>
                <a:sym typeface="Verdana"/>
              </a:defRPr>
            </a:lvl1pPr>
          </a:lstStyle>
          <a:p>
            <a:r>
              <a:t>Copyright © 2019, 2015, 2012 Pearson Education, Inc. All Rights Reserved</a:t>
            </a:r>
          </a:p>
        </p:txBody>
      </p:sp>
      <p:sp>
        <p:nvSpPr>
          <p:cNvPr id="5" name="Body Level One…"/>
          <p:cNvSpPr txBox="1">
            <a:spLocks noGrp="1"/>
          </p:cNvSpPr>
          <p:nvPr>
            <p:ph type="body" idx="1"/>
          </p:nvPr>
        </p:nvSpPr>
        <p:spPr>
          <a:xfrm>
            <a:off x="400049" y="913012"/>
            <a:ext cx="8229601" cy="5031976"/>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ormAutofit/>
          </a:bodyPr>
          <a:lstStyle>
            <a:lvl2pPr marL="787400" indent="-228600"/>
            <a:lvl3pPr marL="1193800" indent="-177800"/>
            <a:lvl4pPr marL="1701800" indent="-228600"/>
            <a:lvl5pPr marL="2108200" indent="-177800"/>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4419600" y="6172200"/>
            <a:ext cx="2133600" cy="368301"/>
          </a:xfrm>
          <a:prstGeom prst="rect">
            <a:avLst/>
          </a:prstGeom>
          <a:ln w="12700">
            <a:miter lim="400000"/>
          </a:ln>
        </p:spPr>
        <p:txBody>
          <a:bodyPr wrap="none" lIns="45699" tIns="45699" rIns="45699" bIns="45699" anchor="ctr">
            <a:spAutoFit/>
          </a:bodyPr>
          <a:lstStyle>
            <a:lvl1pPr algn="r">
              <a:defRPr sz="900">
                <a:solidFill>
                  <a:srgbClr val="FFFFFF"/>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Lst>
  <p:transition spd="med"/>
  <p:txStyles>
    <p:titleStyle>
      <a:lvl1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1pPr>
      <a:lvl2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2pPr>
      <a:lvl3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3pPr>
      <a:lvl4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4pPr>
      <a:lvl5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5pPr>
      <a:lvl6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6pPr>
      <a:lvl7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7pPr>
      <a:lvl8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8pPr>
      <a:lvl9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9pPr>
    </p:titleStyle>
    <p:bodyStyle>
      <a:lvl1pPr marL="304800" marR="0" indent="-2032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1pPr>
      <a:lvl2pPr marL="835025" marR="0" indent="-276225"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2pPr>
      <a:lvl3pPr marL="12065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3pPr>
      <a:lvl4pPr marL="16637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4pPr>
      <a:lvl5pPr marL="21209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5pPr>
      <a:lvl6pPr marL="25781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6pPr>
      <a:lvl7pPr marL="30353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7pPr>
      <a:lvl8pPr marL="34925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8pPr>
      <a:lvl9pPr marL="3949700" marR="0" indent="-190500" algn="l" defTabSz="914400" latinLnBrk="0">
        <a:lnSpc>
          <a:spcPct val="100000"/>
        </a:lnSpc>
        <a:spcBef>
          <a:spcPts val="1500"/>
        </a:spcBef>
        <a:spcAft>
          <a:spcPts val="0"/>
        </a:spcAft>
        <a:buClr>
          <a:srgbClr val="007FA3"/>
        </a:buClr>
        <a:buSzPct val="100000"/>
        <a:buFont typeface="Arial"/>
        <a:buChar char="•"/>
        <a:tabLst/>
        <a:defRPr sz="2400" b="0" i="0" u="none" strike="noStrike" cap="none" spc="0" baseline="0">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7"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solidFill>
            <a:schemeClr val="bg1">
              <a:alpha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pPr fontAlgn="base" hangingPunct="1">
              <a:spcBef>
                <a:spcPct val="0"/>
              </a:spcBef>
              <a:spcAft>
                <a:spcPct val="0"/>
              </a:spcAft>
              <a:defRPr/>
            </a:pPr>
            <a:fld id="{7ABF4D5C-1F67-4CB3-90B3-6082B30DEDE2}" type="datetime1">
              <a:rPr lang="en-US" kern="1200"/>
              <a:pPr fontAlgn="base" hangingPunct="1">
                <a:spcBef>
                  <a:spcPct val="0"/>
                </a:spcBef>
                <a:spcAft>
                  <a:spcPct val="0"/>
                </a:spcAft>
                <a:defRPr/>
              </a:pPr>
              <a:t>2/28/2022</a:t>
            </a:fld>
            <a:endParaRPr lang="en-US" kern="1200"/>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pPr fontAlgn="base" hangingPunct="1">
              <a:spcBef>
                <a:spcPct val="0"/>
              </a:spcBef>
              <a:spcAft>
                <a:spcPct val="0"/>
              </a:spcAft>
            </a:pPr>
            <a:endParaRPr lang="en-US" kern="1200"/>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pPr fontAlgn="base" hangingPunct="1">
              <a:spcBef>
                <a:spcPct val="0"/>
              </a:spcBef>
              <a:spcAft>
                <a:spcPct val="0"/>
              </a:spcAft>
              <a:defRPr/>
            </a:pPr>
            <a:fld id="{84126AC8-36CB-4203-B1C0-C94D82DBC725}" type="slidenum">
              <a:rPr lang="en-US" kern="1200"/>
              <a:pPr fontAlgn="base" hangingPunct="1">
                <a:spcBef>
                  <a:spcPct val="0"/>
                </a:spcBef>
                <a:spcAft>
                  <a:spcPct val="0"/>
                </a:spcAft>
                <a:defRPr/>
              </a:pPr>
              <a:t>‹#›</a:t>
            </a:fld>
            <a:endParaRPr lang="en-US" kern="1200"/>
          </a:p>
        </p:txBody>
      </p:sp>
    </p:spTree>
    <p:extLst>
      <p:ext uri="{BB962C8B-B14F-4D97-AF65-F5344CB8AC3E}">
        <p14:creationId xmlns:p14="http://schemas.microsoft.com/office/powerpoint/2010/main" val="2378552841"/>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8" r:id="rId4"/>
    <p:sldLayoutId id="2147483659" r:id="rId5"/>
    <p:sldLayoutId id="2147483660" r:id="rId6"/>
    <p:sldLayoutId id="2147483661" r:id="rId7"/>
    <p:sldLayoutId id="2147483662" r:id="rId8"/>
    <p:sldLayoutId id="2147483663" r:id="rId9"/>
    <p:sldLayoutId id="2147483664" r:id="rId10"/>
    <p:sldLayoutId id="2147483665" r:id="rId11"/>
    <p:sldLayoutId id="2147483666" r:id="rId12"/>
    <p:sldLayoutId id="2147483667" r:id="rId13"/>
    <p:sldLayoutId id="2147483668" r:id="rId14"/>
    <p:sldLayoutId id="2147483669" r:id="rId15"/>
  </p:sldLayoutIdLst>
  <p:transition advClick="0"/>
  <p:hf hdr="0" ftr="0" dt="0"/>
  <p:txStyles>
    <p:titleStyle>
      <a:lvl1pPr algn="ctr" rtl="0" eaLnBrk="0" fontAlgn="base" hangingPunct="0">
        <a:spcBef>
          <a:spcPct val="0"/>
        </a:spcBef>
        <a:spcAft>
          <a:spcPct val="0"/>
        </a:spcAft>
        <a:defRPr sz="3600">
          <a:solidFill>
            <a:srgbClr val="0066FF"/>
          </a:solidFill>
          <a:latin typeface="+mj-lt"/>
          <a:ea typeface="+mj-ea"/>
          <a:cs typeface="+mj-cs"/>
        </a:defRPr>
      </a:lvl1pPr>
      <a:lvl2pPr algn="ctr" rtl="0" eaLnBrk="0" fontAlgn="base" hangingPunct="0">
        <a:spcBef>
          <a:spcPct val="0"/>
        </a:spcBef>
        <a:spcAft>
          <a:spcPct val="0"/>
        </a:spcAft>
        <a:defRPr sz="3600">
          <a:solidFill>
            <a:srgbClr val="0066FF"/>
          </a:solidFill>
          <a:latin typeface="Arial" charset="0"/>
        </a:defRPr>
      </a:lvl2pPr>
      <a:lvl3pPr algn="ctr" rtl="0" eaLnBrk="0" fontAlgn="base" hangingPunct="0">
        <a:spcBef>
          <a:spcPct val="0"/>
        </a:spcBef>
        <a:spcAft>
          <a:spcPct val="0"/>
        </a:spcAft>
        <a:defRPr sz="3600">
          <a:solidFill>
            <a:srgbClr val="0066FF"/>
          </a:solidFill>
          <a:latin typeface="Arial" charset="0"/>
        </a:defRPr>
      </a:lvl3pPr>
      <a:lvl4pPr algn="ctr" rtl="0" eaLnBrk="0" fontAlgn="base" hangingPunct="0">
        <a:spcBef>
          <a:spcPct val="0"/>
        </a:spcBef>
        <a:spcAft>
          <a:spcPct val="0"/>
        </a:spcAft>
        <a:defRPr sz="3600">
          <a:solidFill>
            <a:srgbClr val="0066FF"/>
          </a:solidFill>
          <a:latin typeface="Arial" charset="0"/>
        </a:defRPr>
      </a:lvl4pPr>
      <a:lvl5pPr algn="ctr" rtl="0" eaLnBrk="0" fontAlgn="base" hangingPunct="0">
        <a:spcBef>
          <a:spcPct val="0"/>
        </a:spcBef>
        <a:spcAft>
          <a:spcPct val="0"/>
        </a:spcAft>
        <a:defRPr sz="3600">
          <a:solidFill>
            <a:srgbClr val="0066FF"/>
          </a:solidFill>
          <a:latin typeface="Arial" charset="0"/>
        </a:defRPr>
      </a:lvl5pPr>
      <a:lvl6pPr marL="457200" algn="ctr" rtl="0" fontAlgn="base">
        <a:spcBef>
          <a:spcPct val="0"/>
        </a:spcBef>
        <a:spcAft>
          <a:spcPct val="0"/>
        </a:spcAft>
        <a:defRPr sz="3600">
          <a:solidFill>
            <a:srgbClr val="0066FF"/>
          </a:solidFill>
          <a:latin typeface="Arial" charset="0"/>
        </a:defRPr>
      </a:lvl6pPr>
      <a:lvl7pPr marL="914400" algn="ctr" rtl="0" fontAlgn="base">
        <a:spcBef>
          <a:spcPct val="0"/>
        </a:spcBef>
        <a:spcAft>
          <a:spcPct val="0"/>
        </a:spcAft>
        <a:defRPr sz="3600">
          <a:solidFill>
            <a:srgbClr val="0066FF"/>
          </a:solidFill>
          <a:latin typeface="Arial" charset="0"/>
        </a:defRPr>
      </a:lvl7pPr>
      <a:lvl8pPr marL="1371600" algn="ctr" rtl="0" fontAlgn="base">
        <a:spcBef>
          <a:spcPct val="0"/>
        </a:spcBef>
        <a:spcAft>
          <a:spcPct val="0"/>
        </a:spcAft>
        <a:defRPr sz="3600">
          <a:solidFill>
            <a:srgbClr val="0066FF"/>
          </a:solidFill>
          <a:latin typeface="Arial" charset="0"/>
        </a:defRPr>
      </a:lvl8pPr>
      <a:lvl9pPr marL="1828800" algn="ctr" rtl="0" fontAlgn="base">
        <a:spcBef>
          <a:spcPct val="0"/>
        </a:spcBef>
        <a:spcAft>
          <a:spcPct val="0"/>
        </a:spcAft>
        <a:defRPr sz="3600">
          <a:solidFill>
            <a:srgbClr val="0066FF"/>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17"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solidFill>
            <a:schemeClr val="bg1">
              <a:alpha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pPr fontAlgn="base" hangingPunct="1">
              <a:spcBef>
                <a:spcPct val="0"/>
              </a:spcBef>
              <a:spcAft>
                <a:spcPct val="0"/>
              </a:spcAft>
              <a:defRPr/>
            </a:pPr>
            <a:fld id="{7ABF4D5C-1F67-4CB3-90B3-6082B30DEDE2}" type="datetime1">
              <a:rPr lang="en-US" kern="1200"/>
              <a:pPr fontAlgn="base" hangingPunct="1">
                <a:spcBef>
                  <a:spcPct val="0"/>
                </a:spcBef>
                <a:spcAft>
                  <a:spcPct val="0"/>
                </a:spcAft>
                <a:defRPr/>
              </a:pPr>
              <a:t>2/28/2022</a:t>
            </a:fld>
            <a:endParaRPr lang="en-US" kern="1200"/>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pPr fontAlgn="base" hangingPunct="1">
              <a:spcBef>
                <a:spcPct val="0"/>
              </a:spcBef>
              <a:spcAft>
                <a:spcPct val="0"/>
              </a:spcAft>
            </a:pPr>
            <a:endParaRPr lang="en-US" kern="1200"/>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pPr fontAlgn="base" hangingPunct="1">
              <a:spcBef>
                <a:spcPct val="0"/>
              </a:spcBef>
              <a:spcAft>
                <a:spcPct val="0"/>
              </a:spcAft>
              <a:defRPr/>
            </a:pPr>
            <a:fld id="{84126AC8-36CB-4203-B1C0-C94D82DBC725}" type="slidenum">
              <a:rPr lang="en-US" kern="1200"/>
              <a:pPr fontAlgn="base" hangingPunct="1">
                <a:spcBef>
                  <a:spcPct val="0"/>
                </a:spcBef>
                <a:spcAft>
                  <a:spcPct val="0"/>
                </a:spcAft>
                <a:defRPr/>
              </a:pPr>
              <a:t>‹#›</a:t>
            </a:fld>
            <a:endParaRPr lang="en-US" kern="1200"/>
          </a:p>
        </p:txBody>
      </p:sp>
    </p:spTree>
    <p:extLst>
      <p:ext uri="{BB962C8B-B14F-4D97-AF65-F5344CB8AC3E}">
        <p14:creationId xmlns:p14="http://schemas.microsoft.com/office/powerpoint/2010/main" val="3440154919"/>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Lst>
  <p:transition advClick="0"/>
  <p:hf hdr="0" ftr="0" dt="0"/>
  <p:txStyles>
    <p:titleStyle>
      <a:lvl1pPr algn="ctr" rtl="0" eaLnBrk="0" fontAlgn="base" hangingPunct="0">
        <a:spcBef>
          <a:spcPct val="0"/>
        </a:spcBef>
        <a:spcAft>
          <a:spcPct val="0"/>
        </a:spcAft>
        <a:defRPr sz="3600">
          <a:solidFill>
            <a:srgbClr val="0066FF"/>
          </a:solidFill>
          <a:latin typeface="+mj-lt"/>
          <a:ea typeface="+mj-ea"/>
          <a:cs typeface="+mj-cs"/>
        </a:defRPr>
      </a:lvl1pPr>
      <a:lvl2pPr algn="ctr" rtl="0" eaLnBrk="0" fontAlgn="base" hangingPunct="0">
        <a:spcBef>
          <a:spcPct val="0"/>
        </a:spcBef>
        <a:spcAft>
          <a:spcPct val="0"/>
        </a:spcAft>
        <a:defRPr sz="3600">
          <a:solidFill>
            <a:srgbClr val="0066FF"/>
          </a:solidFill>
          <a:latin typeface="Arial" charset="0"/>
        </a:defRPr>
      </a:lvl2pPr>
      <a:lvl3pPr algn="ctr" rtl="0" eaLnBrk="0" fontAlgn="base" hangingPunct="0">
        <a:spcBef>
          <a:spcPct val="0"/>
        </a:spcBef>
        <a:spcAft>
          <a:spcPct val="0"/>
        </a:spcAft>
        <a:defRPr sz="3600">
          <a:solidFill>
            <a:srgbClr val="0066FF"/>
          </a:solidFill>
          <a:latin typeface="Arial" charset="0"/>
        </a:defRPr>
      </a:lvl3pPr>
      <a:lvl4pPr algn="ctr" rtl="0" eaLnBrk="0" fontAlgn="base" hangingPunct="0">
        <a:spcBef>
          <a:spcPct val="0"/>
        </a:spcBef>
        <a:spcAft>
          <a:spcPct val="0"/>
        </a:spcAft>
        <a:defRPr sz="3600">
          <a:solidFill>
            <a:srgbClr val="0066FF"/>
          </a:solidFill>
          <a:latin typeface="Arial" charset="0"/>
        </a:defRPr>
      </a:lvl4pPr>
      <a:lvl5pPr algn="ctr" rtl="0" eaLnBrk="0" fontAlgn="base" hangingPunct="0">
        <a:spcBef>
          <a:spcPct val="0"/>
        </a:spcBef>
        <a:spcAft>
          <a:spcPct val="0"/>
        </a:spcAft>
        <a:defRPr sz="3600">
          <a:solidFill>
            <a:srgbClr val="0066FF"/>
          </a:solidFill>
          <a:latin typeface="Arial" charset="0"/>
        </a:defRPr>
      </a:lvl5pPr>
      <a:lvl6pPr marL="457200" algn="ctr" rtl="0" fontAlgn="base">
        <a:spcBef>
          <a:spcPct val="0"/>
        </a:spcBef>
        <a:spcAft>
          <a:spcPct val="0"/>
        </a:spcAft>
        <a:defRPr sz="3600">
          <a:solidFill>
            <a:srgbClr val="0066FF"/>
          </a:solidFill>
          <a:latin typeface="Arial" charset="0"/>
        </a:defRPr>
      </a:lvl6pPr>
      <a:lvl7pPr marL="914400" algn="ctr" rtl="0" fontAlgn="base">
        <a:spcBef>
          <a:spcPct val="0"/>
        </a:spcBef>
        <a:spcAft>
          <a:spcPct val="0"/>
        </a:spcAft>
        <a:defRPr sz="3600">
          <a:solidFill>
            <a:srgbClr val="0066FF"/>
          </a:solidFill>
          <a:latin typeface="Arial" charset="0"/>
        </a:defRPr>
      </a:lvl7pPr>
      <a:lvl8pPr marL="1371600" algn="ctr" rtl="0" fontAlgn="base">
        <a:spcBef>
          <a:spcPct val="0"/>
        </a:spcBef>
        <a:spcAft>
          <a:spcPct val="0"/>
        </a:spcAft>
        <a:defRPr sz="3600">
          <a:solidFill>
            <a:srgbClr val="0066FF"/>
          </a:solidFill>
          <a:latin typeface="Arial" charset="0"/>
        </a:defRPr>
      </a:lvl8pPr>
      <a:lvl9pPr marL="1828800" algn="ctr" rtl="0" fontAlgn="base">
        <a:spcBef>
          <a:spcPct val="0"/>
        </a:spcBef>
        <a:spcAft>
          <a:spcPct val="0"/>
        </a:spcAft>
        <a:defRPr sz="3600">
          <a:solidFill>
            <a:srgbClr val="0066FF"/>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17"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solidFill>
            <a:schemeClr val="bg1">
              <a:alpha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pPr fontAlgn="base" hangingPunct="1">
              <a:spcBef>
                <a:spcPct val="0"/>
              </a:spcBef>
              <a:spcAft>
                <a:spcPct val="0"/>
              </a:spcAft>
              <a:defRPr/>
            </a:pPr>
            <a:fld id="{7ABF4D5C-1F67-4CB3-90B3-6082B30DEDE2}" type="datetime1">
              <a:rPr lang="en-US" kern="1200"/>
              <a:pPr fontAlgn="base" hangingPunct="1">
                <a:spcBef>
                  <a:spcPct val="0"/>
                </a:spcBef>
                <a:spcAft>
                  <a:spcPct val="0"/>
                </a:spcAft>
                <a:defRPr/>
              </a:pPr>
              <a:t>2/28/2022</a:t>
            </a:fld>
            <a:endParaRPr lang="en-US" kern="1200"/>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pPr fontAlgn="base" hangingPunct="1">
              <a:spcBef>
                <a:spcPct val="0"/>
              </a:spcBef>
              <a:spcAft>
                <a:spcPct val="0"/>
              </a:spcAft>
            </a:pPr>
            <a:endParaRPr lang="en-US" kern="1200"/>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pPr fontAlgn="base" hangingPunct="1">
              <a:spcBef>
                <a:spcPct val="0"/>
              </a:spcBef>
              <a:spcAft>
                <a:spcPct val="0"/>
              </a:spcAft>
              <a:defRPr/>
            </a:pPr>
            <a:fld id="{84126AC8-36CB-4203-B1C0-C94D82DBC725}" type="slidenum">
              <a:rPr lang="en-US" kern="1200"/>
              <a:pPr fontAlgn="base" hangingPunct="1">
                <a:spcBef>
                  <a:spcPct val="0"/>
                </a:spcBef>
                <a:spcAft>
                  <a:spcPct val="0"/>
                </a:spcAft>
                <a:defRPr/>
              </a:pPr>
              <a:t>‹#›</a:t>
            </a:fld>
            <a:endParaRPr lang="en-US" kern="1200"/>
          </a:p>
        </p:txBody>
      </p:sp>
    </p:spTree>
    <p:extLst>
      <p:ext uri="{BB962C8B-B14F-4D97-AF65-F5344CB8AC3E}">
        <p14:creationId xmlns:p14="http://schemas.microsoft.com/office/powerpoint/2010/main" val="2185379512"/>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Lst>
  <p:transition advClick="0"/>
  <p:hf hdr="0" ftr="0" dt="0"/>
  <p:txStyles>
    <p:titleStyle>
      <a:lvl1pPr algn="ctr" rtl="0" eaLnBrk="0" fontAlgn="base" hangingPunct="0">
        <a:spcBef>
          <a:spcPct val="0"/>
        </a:spcBef>
        <a:spcAft>
          <a:spcPct val="0"/>
        </a:spcAft>
        <a:defRPr sz="3600">
          <a:solidFill>
            <a:srgbClr val="0066FF"/>
          </a:solidFill>
          <a:latin typeface="+mj-lt"/>
          <a:ea typeface="+mj-ea"/>
          <a:cs typeface="+mj-cs"/>
        </a:defRPr>
      </a:lvl1pPr>
      <a:lvl2pPr algn="ctr" rtl="0" eaLnBrk="0" fontAlgn="base" hangingPunct="0">
        <a:spcBef>
          <a:spcPct val="0"/>
        </a:spcBef>
        <a:spcAft>
          <a:spcPct val="0"/>
        </a:spcAft>
        <a:defRPr sz="3600">
          <a:solidFill>
            <a:srgbClr val="0066FF"/>
          </a:solidFill>
          <a:latin typeface="Arial" charset="0"/>
        </a:defRPr>
      </a:lvl2pPr>
      <a:lvl3pPr algn="ctr" rtl="0" eaLnBrk="0" fontAlgn="base" hangingPunct="0">
        <a:spcBef>
          <a:spcPct val="0"/>
        </a:spcBef>
        <a:spcAft>
          <a:spcPct val="0"/>
        </a:spcAft>
        <a:defRPr sz="3600">
          <a:solidFill>
            <a:srgbClr val="0066FF"/>
          </a:solidFill>
          <a:latin typeface="Arial" charset="0"/>
        </a:defRPr>
      </a:lvl3pPr>
      <a:lvl4pPr algn="ctr" rtl="0" eaLnBrk="0" fontAlgn="base" hangingPunct="0">
        <a:spcBef>
          <a:spcPct val="0"/>
        </a:spcBef>
        <a:spcAft>
          <a:spcPct val="0"/>
        </a:spcAft>
        <a:defRPr sz="3600">
          <a:solidFill>
            <a:srgbClr val="0066FF"/>
          </a:solidFill>
          <a:latin typeface="Arial" charset="0"/>
        </a:defRPr>
      </a:lvl4pPr>
      <a:lvl5pPr algn="ctr" rtl="0" eaLnBrk="0" fontAlgn="base" hangingPunct="0">
        <a:spcBef>
          <a:spcPct val="0"/>
        </a:spcBef>
        <a:spcAft>
          <a:spcPct val="0"/>
        </a:spcAft>
        <a:defRPr sz="3600">
          <a:solidFill>
            <a:srgbClr val="0066FF"/>
          </a:solidFill>
          <a:latin typeface="Arial" charset="0"/>
        </a:defRPr>
      </a:lvl5pPr>
      <a:lvl6pPr marL="457200" algn="ctr" rtl="0" fontAlgn="base">
        <a:spcBef>
          <a:spcPct val="0"/>
        </a:spcBef>
        <a:spcAft>
          <a:spcPct val="0"/>
        </a:spcAft>
        <a:defRPr sz="3600">
          <a:solidFill>
            <a:srgbClr val="0066FF"/>
          </a:solidFill>
          <a:latin typeface="Arial" charset="0"/>
        </a:defRPr>
      </a:lvl6pPr>
      <a:lvl7pPr marL="914400" algn="ctr" rtl="0" fontAlgn="base">
        <a:spcBef>
          <a:spcPct val="0"/>
        </a:spcBef>
        <a:spcAft>
          <a:spcPct val="0"/>
        </a:spcAft>
        <a:defRPr sz="3600">
          <a:solidFill>
            <a:srgbClr val="0066FF"/>
          </a:solidFill>
          <a:latin typeface="Arial" charset="0"/>
        </a:defRPr>
      </a:lvl7pPr>
      <a:lvl8pPr marL="1371600" algn="ctr" rtl="0" fontAlgn="base">
        <a:spcBef>
          <a:spcPct val="0"/>
        </a:spcBef>
        <a:spcAft>
          <a:spcPct val="0"/>
        </a:spcAft>
        <a:defRPr sz="3600">
          <a:solidFill>
            <a:srgbClr val="0066FF"/>
          </a:solidFill>
          <a:latin typeface="Arial" charset="0"/>
        </a:defRPr>
      </a:lvl8pPr>
      <a:lvl9pPr marL="1828800" algn="ctr" rtl="0" fontAlgn="base">
        <a:spcBef>
          <a:spcPct val="0"/>
        </a:spcBef>
        <a:spcAft>
          <a:spcPct val="0"/>
        </a:spcAft>
        <a:defRPr sz="3600">
          <a:solidFill>
            <a:srgbClr val="0066FF"/>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0">
          <a:blip r:embed="rId17"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solidFill>
            <a:schemeClr val="bg1">
              <a:alpha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pPr fontAlgn="base" hangingPunct="1">
              <a:spcBef>
                <a:spcPct val="0"/>
              </a:spcBef>
              <a:spcAft>
                <a:spcPct val="0"/>
              </a:spcAft>
              <a:defRPr/>
            </a:pPr>
            <a:fld id="{7ABF4D5C-1F67-4CB3-90B3-6082B30DEDE2}" type="datetime1">
              <a:rPr lang="en-US" kern="1200"/>
              <a:pPr fontAlgn="base" hangingPunct="1">
                <a:spcBef>
                  <a:spcPct val="0"/>
                </a:spcBef>
                <a:spcAft>
                  <a:spcPct val="0"/>
                </a:spcAft>
                <a:defRPr/>
              </a:pPr>
              <a:t>2/28/2022</a:t>
            </a:fld>
            <a:endParaRPr lang="en-US" kern="1200"/>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pPr fontAlgn="base" hangingPunct="1">
              <a:spcBef>
                <a:spcPct val="0"/>
              </a:spcBef>
              <a:spcAft>
                <a:spcPct val="0"/>
              </a:spcAft>
            </a:pPr>
            <a:endParaRPr lang="en-US" kern="1200"/>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pPr fontAlgn="base" hangingPunct="1">
              <a:spcBef>
                <a:spcPct val="0"/>
              </a:spcBef>
              <a:spcAft>
                <a:spcPct val="0"/>
              </a:spcAft>
              <a:defRPr/>
            </a:pPr>
            <a:fld id="{84126AC8-36CB-4203-B1C0-C94D82DBC725}" type="slidenum">
              <a:rPr lang="en-US" kern="1200"/>
              <a:pPr fontAlgn="base" hangingPunct="1">
                <a:spcBef>
                  <a:spcPct val="0"/>
                </a:spcBef>
                <a:spcAft>
                  <a:spcPct val="0"/>
                </a:spcAft>
                <a:defRPr/>
              </a:pPr>
              <a:t>‹#›</a:t>
            </a:fld>
            <a:endParaRPr lang="en-US" kern="1200"/>
          </a:p>
        </p:txBody>
      </p:sp>
    </p:spTree>
    <p:extLst>
      <p:ext uri="{BB962C8B-B14F-4D97-AF65-F5344CB8AC3E}">
        <p14:creationId xmlns:p14="http://schemas.microsoft.com/office/powerpoint/2010/main" val="680882617"/>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 id="2147483765" r:id="rId14"/>
    <p:sldLayoutId id="2147483766" r:id="rId15"/>
  </p:sldLayoutIdLst>
  <p:transition advClick="0"/>
  <p:hf hdr="0" ftr="0" dt="0"/>
  <p:txStyles>
    <p:titleStyle>
      <a:lvl1pPr algn="ctr" rtl="0" eaLnBrk="0" fontAlgn="base" hangingPunct="0">
        <a:spcBef>
          <a:spcPct val="0"/>
        </a:spcBef>
        <a:spcAft>
          <a:spcPct val="0"/>
        </a:spcAft>
        <a:defRPr sz="3600">
          <a:solidFill>
            <a:srgbClr val="0066FF"/>
          </a:solidFill>
          <a:latin typeface="+mj-lt"/>
          <a:ea typeface="+mj-ea"/>
          <a:cs typeface="+mj-cs"/>
        </a:defRPr>
      </a:lvl1pPr>
      <a:lvl2pPr algn="ctr" rtl="0" eaLnBrk="0" fontAlgn="base" hangingPunct="0">
        <a:spcBef>
          <a:spcPct val="0"/>
        </a:spcBef>
        <a:spcAft>
          <a:spcPct val="0"/>
        </a:spcAft>
        <a:defRPr sz="3600">
          <a:solidFill>
            <a:srgbClr val="0066FF"/>
          </a:solidFill>
          <a:latin typeface="Arial" charset="0"/>
        </a:defRPr>
      </a:lvl2pPr>
      <a:lvl3pPr algn="ctr" rtl="0" eaLnBrk="0" fontAlgn="base" hangingPunct="0">
        <a:spcBef>
          <a:spcPct val="0"/>
        </a:spcBef>
        <a:spcAft>
          <a:spcPct val="0"/>
        </a:spcAft>
        <a:defRPr sz="3600">
          <a:solidFill>
            <a:srgbClr val="0066FF"/>
          </a:solidFill>
          <a:latin typeface="Arial" charset="0"/>
        </a:defRPr>
      </a:lvl3pPr>
      <a:lvl4pPr algn="ctr" rtl="0" eaLnBrk="0" fontAlgn="base" hangingPunct="0">
        <a:spcBef>
          <a:spcPct val="0"/>
        </a:spcBef>
        <a:spcAft>
          <a:spcPct val="0"/>
        </a:spcAft>
        <a:defRPr sz="3600">
          <a:solidFill>
            <a:srgbClr val="0066FF"/>
          </a:solidFill>
          <a:latin typeface="Arial" charset="0"/>
        </a:defRPr>
      </a:lvl4pPr>
      <a:lvl5pPr algn="ctr" rtl="0" eaLnBrk="0" fontAlgn="base" hangingPunct="0">
        <a:spcBef>
          <a:spcPct val="0"/>
        </a:spcBef>
        <a:spcAft>
          <a:spcPct val="0"/>
        </a:spcAft>
        <a:defRPr sz="3600">
          <a:solidFill>
            <a:srgbClr val="0066FF"/>
          </a:solidFill>
          <a:latin typeface="Arial" charset="0"/>
        </a:defRPr>
      </a:lvl5pPr>
      <a:lvl6pPr marL="457200" algn="ctr" rtl="0" fontAlgn="base">
        <a:spcBef>
          <a:spcPct val="0"/>
        </a:spcBef>
        <a:spcAft>
          <a:spcPct val="0"/>
        </a:spcAft>
        <a:defRPr sz="3600">
          <a:solidFill>
            <a:srgbClr val="0066FF"/>
          </a:solidFill>
          <a:latin typeface="Arial" charset="0"/>
        </a:defRPr>
      </a:lvl6pPr>
      <a:lvl7pPr marL="914400" algn="ctr" rtl="0" fontAlgn="base">
        <a:spcBef>
          <a:spcPct val="0"/>
        </a:spcBef>
        <a:spcAft>
          <a:spcPct val="0"/>
        </a:spcAft>
        <a:defRPr sz="3600">
          <a:solidFill>
            <a:srgbClr val="0066FF"/>
          </a:solidFill>
          <a:latin typeface="Arial" charset="0"/>
        </a:defRPr>
      </a:lvl7pPr>
      <a:lvl8pPr marL="1371600" algn="ctr" rtl="0" fontAlgn="base">
        <a:spcBef>
          <a:spcPct val="0"/>
        </a:spcBef>
        <a:spcAft>
          <a:spcPct val="0"/>
        </a:spcAft>
        <a:defRPr sz="3600">
          <a:solidFill>
            <a:srgbClr val="0066FF"/>
          </a:solidFill>
          <a:latin typeface="Arial" charset="0"/>
        </a:defRPr>
      </a:lvl8pPr>
      <a:lvl9pPr marL="1828800" algn="ctr" rtl="0" fontAlgn="base">
        <a:spcBef>
          <a:spcPct val="0"/>
        </a:spcBef>
        <a:spcAft>
          <a:spcPct val="0"/>
        </a:spcAft>
        <a:defRPr sz="3600">
          <a:solidFill>
            <a:srgbClr val="0066FF"/>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pPr>
              <a:defRPr/>
            </a:pPr>
            <a:fld id="{513F70CE-0AF4-42C0-91B5-57BC817BE70E}" type="slidenum">
              <a:rPr lang="en-US"/>
              <a:pPr>
                <a:defRPr/>
              </a:pPr>
              <a:t>‹#›</a:t>
            </a:fld>
            <a:endParaRPr lang="en-US"/>
          </a:p>
        </p:txBody>
      </p:sp>
    </p:spTree>
    <p:extLst>
      <p:ext uri="{BB962C8B-B14F-4D97-AF65-F5344CB8AC3E}">
        <p14:creationId xmlns:p14="http://schemas.microsoft.com/office/powerpoint/2010/main" val="1524758598"/>
      </p:ext>
    </p:extLst>
  </p:cSld>
  <p:clrMap bg1="lt1" tx1="dk1" bg2="lt2" tx2="dk2" accent1="accent1" accent2="accent2" accent3="accent3" accent4="accent4" accent5="accent5" accent6="accent6" hlink="hlink" folHlink="folHlink"/>
  <p:sldLayoutIdLst>
    <p:sldLayoutId id="2147483784" r:id="rId1"/>
    <p:sldLayoutId id="2147483785" r:id="rId2"/>
    <p:sldLayoutId id="2147483786" r:id="rId3"/>
    <p:sldLayoutId id="2147483787" r:id="rId4"/>
    <p:sldLayoutId id="2147483788" r:id="rId5"/>
    <p:sldLayoutId id="2147483789" r:id="rId6"/>
    <p:sldLayoutId id="2147483790" r:id="rId7"/>
    <p:sldLayoutId id="2147483791" r:id="rId8"/>
    <p:sldLayoutId id="2147483792" r:id="rId9"/>
    <p:sldLayoutId id="2147483793" r:id="rId10"/>
    <p:sldLayoutId id="2147483794"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eaLnBrk="0" fontAlgn="base" hangingPunct="0">
        <a:spcBef>
          <a:spcPct val="0"/>
        </a:spcBef>
        <a:spcAft>
          <a:spcPct val="0"/>
        </a:spcAft>
        <a:defRPr sz="4400">
          <a:solidFill>
            <a:schemeClr val="tx2"/>
          </a:solidFill>
          <a:latin typeface="Times New Roman" pitchFamily="18" charset="0"/>
        </a:defRPr>
      </a:lvl6pPr>
      <a:lvl7pPr marL="914400" algn="ctr" rtl="0" eaLnBrk="0" fontAlgn="base" hangingPunct="0">
        <a:spcBef>
          <a:spcPct val="0"/>
        </a:spcBef>
        <a:spcAft>
          <a:spcPct val="0"/>
        </a:spcAft>
        <a:defRPr sz="4400">
          <a:solidFill>
            <a:schemeClr val="tx2"/>
          </a:solidFill>
          <a:latin typeface="Times New Roman" pitchFamily="18" charset="0"/>
        </a:defRPr>
      </a:lvl7pPr>
      <a:lvl8pPr marL="1371600" algn="ctr" rtl="0" eaLnBrk="0" fontAlgn="base" hangingPunct="0">
        <a:spcBef>
          <a:spcPct val="0"/>
        </a:spcBef>
        <a:spcAft>
          <a:spcPct val="0"/>
        </a:spcAft>
        <a:defRPr sz="4400">
          <a:solidFill>
            <a:schemeClr val="tx2"/>
          </a:solidFill>
          <a:latin typeface="Times New Roman" pitchFamily="18" charset="0"/>
        </a:defRPr>
      </a:lvl8pPr>
      <a:lvl9pPr marL="1828800" algn="ctr" rtl="0" eaLnBrk="0" fontAlgn="base" hangingPunct="0">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eaLnBrk="0" fontAlgn="base" hangingPunct="0">
        <a:spcBef>
          <a:spcPct val="20000"/>
        </a:spcBef>
        <a:spcAft>
          <a:spcPct val="0"/>
        </a:spcAft>
        <a:buChar char="»"/>
        <a:defRPr sz="2000">
          <a:solidFill>
            <a:schemeClr val="tx1"/>
          </a:solidFill>
          <a:latin typeface="+mn-lt"/>
        </a:defRPr>
      </a:lvl6pPr>
      <a:lvl7pPr marL="2971800" indent="-228600" algn="l" rtl="0" eaLnBrk="0" fontAlgn="base" hangingPunct="0">
        <a:spcBef>
          <a:spcPct val="20000"/>
        </a:spcBef>
        <a:spcAft>
          <a:spcPct val="0"/>
        </a:spcAft>
        <a:buChar char="»"/>
        <a:defRPr sz="2000">
          <a:solidFill>
            <a:schemeClr val="tx1"/>
          </a:solidFill>
          <a:latin typeface="+mn-lt"/>
        </a:defRPr>
      </a:lvl7pPr>
      <a:lvl8pPr marL="3429000" indent="-228600" algn="l" rtl="0" eaLnBrk="0" fontAlgn="base" hangingPunct="0">
        <a:spcBef>
          <a:spcPct val="20000"/>
        </a:spcBef>
        <a:spcAft>
          <a:spcPct val="0"/>
        </a:spcAft>
        <a:buChar char="»"/>
        <a:defRPr sz="2000">
          <a:solidFill>
            <a:schemeClr val="tx1"/>
          </a:solidFill>
          <a:latin typeface="+mn-lt"/>
        </a:defRPr>
      </a:lvl8pPr>
      <a:lvl9pPr marL="3886200" indent="-228600" algn="l" rtl="0" eaLnBrk="0" fontAlgn="base" hangingPunct="0">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mediaplayer.pearsoncmg.com/assets/secs-vn-ch22b-resolving-collisions" TargetMode="External"/><Relationship Id="rId2" Type="http://schemas.openxmlformats.org/officeDocument/2006/relationships/hyperlink" Target="https://mediaplayer.pearsoncmg.com/assets/secs-vn-ch22a-hashing" TargetMode="External"/><Relationship Id="rId1" Type="http://schemas.openxmlformats.org/officeDocument/2006/relationships/slideLayout" Target="../slideLayouts/slideLayout4.xml"/><Relationship Id="rId5" Type="http://schemas.openxmlformats.org/officeDocument/2006/relationships/hyperlink" Target="https://mediaplayer.pearsoncmg.com/assets/secs-vn-ch23b-implementing-a-dictionary" TargetMode="External"/><Relationship Id="rId4" Type="http://schemas.openxmlformats.org/officeDocument/2006/relationships/hyperlink" Target="https://mediaplayer.pearsoncmg.com/assets/secs-vn-ch23a-effciency-of-hashing"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1.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tfXPEgYDQgI" TargetMode="External"/><Relationship Id="rId2" Type="http://schemas.openxmlformats.org/officeDocument/2006/relationships/hyperlink" Target="https://www.youtube.com/watch?v=KyUTuwz_b7Q&amp;t=1s&amp;ab_channel=ComputerScience" TargetMode="External"/><Relationship Id="rId1" Type="http://schemas.openxmlformats.org/officeDocument/2006/relationships/slideLayout" Target="../slideLayouts/slideLayout4.xml"/><Relationship Id="rId4" Type="http://schemas.openxmlformats.org/officeDocument/2006/relationships/hyperlink" Target="https://www.youtube.com/watch?v=HcWxaVl1TII"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1.xml"/></Relationships>
</file>

<file path=ppt/slides/_rels/slide4.xml.rels><?xml version="1.0" encoding="UTF-8" standalone="yes"?>
<Relationships xmlns="http://schemas.openxmlformats.org/package/2006/relationships"><Relationship Id="rId3" Type="http://schemas.openxmlformats.org/officeDocument/2006/relationships/hyperlink" Target="https://www.google.com/search/howsearchworks/"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hyperlink" Target="https://www.geeksforgeeks.org/java-program-to-implement-hash-tables-with-double-hashing/" TargetMode="External"/><Relationship Id="rId2" Type="http://schemas.openxmlformats.org/officeDocument/2006/relationships/hyperlink" Target="https://www.geeksforgeeks.org/double-hashing/"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1.xml"/><Relationship Id="rId4" Type="http://schemas.openxmlformats.org/officeDocument/2006/relationships/image" Target="../media/image18.jpe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1.xml"/></Relationships>
</file>

<file path=ppt/slides/_rels/slide4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24.jpeg"/></Relationships>
</file>

<file path=ppt/slides/_rels/slide5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www.baeldung.com/folding-hashing-technique"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hyperlink" Target="https://www.baeldung.com/java-equals-hashcode-contracts" TargetMode="External"/><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hyperlink" Target="https://docs.oracle.com/javase/7/docs/api/java/lang/Object.html#equals(java.lang.Object)"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Shape 195"/>
          <p:cNvSpPr txBox="1">
            <a:spLocks noGrp="1"/>
          </p:cNvSpPr>
          <p:nvPr>
            <p:ph type="title"/>
          </p:nvPr>
        </p:nvSpPr>
        <p:spPr>
          <a:prstGeom prst="rect">
            <a:avLst/>
          </a:prstGeom>
        </p:spPr>
        <p:txBody>
          <a:bodyPr lIns="0" tIns="0" rIns="0" bIns="0"/>
          <a:lstStyle>
            <a:lvl1pPr defTabSz="704087">
              <a:defRPr sz="3387"/>
            </a:lvl1pPr>
          </a:lstStyle>
          <a:p>
            <a:r>
              <a:rPr lang="en-US"/>
              <a:t>Module 13B </a:t>
            </a:r>
            <a:r>
              <a:rPr lang="en-US" dirty="0"/>
              <a:t>- Hashing</a:t>
            </a:r>
            <a:endParaRPr dirty="0"/>
          </a:p>
        </p:txBody>
      </p:sp>
      <p:sp>
        <p:nvSpPr>
          <p:cNvPr id="46" name="Shape 199"/>
          <p:cNvSpPr txBox="1"/>
          <p:nvPr/>
        </p:nvSpPr>
        <p:spPr>
          <a:xfrm>
            <a:off x="4699000" y="1434330"/>
            <a:ext cx="4199467" cy="2731270"/>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Autofit/>
          </a:bodyPr>
          <a:lstStyle>
            <a:lvl1pPr>
              <a:defRPr sz="4400" b="1">
                <a:solidFill>
                  <a:srgbClr val="007FA3"/>
                </a:solidFill>
                <a:latin typeface="Times New Roman"/>
                <a:ea typeface="Times New Roman"/>
                <a:cs typeface="Times New Roman"/>
                <a:sym typeface="Times New Roman"/>
              </a:defRPr>
            </a:lvl1pPr>
          </a:lstStyle>
          <a:p>
            <a:r>
              <a:rPr lang="en-US" sz="2600"/>
              <a:t>Chapter </a:t>
            </a:r>
            <a:r>
              <a:rPr lang="en-US" sz="2600" dirty="0"/>
              <a:t>22 - </a:t>
            </a:r>
            <a:r>
              <a:rPr sz="2600" dirty="0"/>
              <a:t>Introducing Hashing</a:t>
            </a:r>
            <a:endParaRPr lang="en-US" sz="2600" dirty="0"/>
          </a:p>
          <a:p>
            <a:r>
              <a:rPr lang="en-US" sz="2600" dirty="0"/>
              <a:t>Chapter 23 – Hashing as Dictionary implementation</a:t>
            </a:r>
            <a:endParaRPr sz="2600" dirty="0"/>
          </a:p>
        </p:txBody>
      </p:sp>
      <p:pic>
        <p:nvPicPr>
          <p:cNvPr id="47" name="Picture 6" descr="Picture 6"/>
          <p:cNvPicPr>
            <a:picLocks noChangeAspect="1"/>
          </p:cNvPicPr>
          <p:nvPr/>
        </p:nvPicPr>
        <p:blipFill>
          <a:blip r:embed="rId2">
            <a:extLst/>
          </a:blip>
          <a:stretch>
            <a:fillRect/>
          </a:stretch>
        </p:blipFill>
        <p:spPr>
          <a:xfrm>
            <a:off x="379413" y="1421040"/>
            <a:ext cx="4124641" cy="4776560"/>
          </a:xfrm>
          <a:prstGeom prst="rect">
            <a:avLst/>
          </a:prstGeom>
          <a:ln w="12700">
            <a:miter lim="400000"/>
          </a:ln>
          <a:effectLst>
            <a:outerShdw blurRad="50800" dist="38100" dir="2700000" rotWithShape="0">
              <a:srgbClr val="000000">
                <a:alpha val="40000"/>
              </a:srgbClr>
            </a:outerShdw>
          </a:effectLst>
        </p:spPr>
      </p:pic>
    </p:spTree>
    <p:extLst>
      <p:ext uri="{BB962C8B-B14F-4D97-AF65-F5344CB8AC3E}">
        <p14:creationId xmlns:p14="http://schemas.microsoft.com/office/powerpoint/2010/main" val="2967434440"/>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5609230" y="6469039"/>
            <a:ext cx="3534770" cy="38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hangingPunct="1">
              <a:spcBef>
                <a:spcPct val="0"/>
              </a:spcBef>
              <a:spcAft>
                <a:spcPct val="0"/>
              </a:spcAft>
            </a:pPr>
            <a:endParaRPr lang="en-US" sz="1800" kern="1200">
              <a:solidFill>
                <a:srgbClr val="FFFFFF"/>
              </a:solidFill>
            </a:endParaRPr>
          </a:p>
        </p:txBody>
      </p:sp>
      <p:sp>
        <p:nvSpPr>
          <p:cNvPr id="48130"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07" charset="-128"/>
              </a:defRPr>
            </a:lvl1pPr>
            <a:lvl2pPr marL="742950" indent="-285750" eaLnBrk="0" hangingPunct="0">
              <a:defRPr>
                <a:solidFill>
                  <a:schemeClr val="tx1"/>
                </a:solidFill>
                <a:latin typeface="Arial" charset="0"/>
                <a:ea typeface="ＭＳ Ｐゴシック" pitchFamily="-107" charset="-128"/>
              </a:defRPr>
            </a:lvl2pPr>
            <a:lvl3pPr marL="1143000" indent="-228600" eaLnBrk="0" hangingPunct="0">
              <a:defRPr>
                <a:solidFill>
                  <a:schemeClr val="tx1"/>
                </a:solidFill>
                <a:latin typeface="Arial" charset="0"/>
                <a:ea typeface="ＭＳ Ｐゴシック" pitchFamily="-107" charset="-128"/>
              </a:defRPr>
            </a:lvl3pPr>
            <a:lvl4pPr marL="1600200" indent="-228600" eaLnBrk="0" hangingPunct="0">
              <a:defRPr>
                <a:solidFill>
                  <a:schemeClr val="tx1"/>
                </a:solidFill>
                <a:latin typeface="Arial" charset="0"/>
                <a:ea typeface="ＭＳ Ｐゴシック" pitchFamily="-107" charset="-128"/>
              </a:defRPr>
            </a:lvl4pPr>
            <a:lvl5pPr marL="2057400" indent="-228600" eaLnBrk="0" hangingPunct="0">
              <a:defRPr>
                <a:solidFill>
                  <a:schemeClr val="tx1"/>
                </a:solidFill>
                <a:latin typeface="Arial" charset="0"/>
                <a:ea typeface="ＭＳ Ｐゴシック" pitchFamily="-107" charset="-128"/>
              </a:defRPr>
            </a:lvl5pPr>
            <a:lvl6pPr marL="2514600" indent="-228600" algn="ctr" eaLnBrk="0" fontAlgn="base" hangingPunct="0">
              <a:spcBef>
                <a:spcPct val="0"/>
              </a:spcBef>
              <a:spcAft>
                <a:spcPct val="0"/>
              </a:spcAft>
              <a:defRPr>
                <a:solidFill>
                  <a:schemeClr val="tx1"/>
                </a:solidFill>
                <a:latin typeface="Arial" charset="0"/>
                <a:ea typeface="ＭＳ Ｐゴシック" pitchFamily="-107" charset="-128"/>
              </a:defRPr>
            </a:lvl6pPr>
            <a:lvl7pPr marL="2971800" indent="-228600" algn="ctr" eaLnBrk="0" fontAlgn="base" hangingPunct="0">
              <a:spcBef>
                <a:spcPct val="0"/>
              </a:spcBef>
              <a:spcAft>
                <a:spcPct val="0"/>
              </a:spcAft>
              <a:defRPr>
                <a:solidFill>
                  <a:schemeClr val="tx1"/>
                </a:solidFill>
                <a:latin typeface="Arial" charset="0"/>
                <a:ea typeface="ＭＳ Ｐゴシック" pitchFamily="-107" charset="-128"/>
              </a:defRPr>
            </a:lvl7pPr>
            <a:lvl8pPr marL="3429000" indent="-228600" algn="ctr" eaLnBrk="0" fontAlgn="base" hangingPunct="0">
              <a:spcBef>
                <a:spcPct val="0"/>
              </a:spcBef>
              <a:spcAft>
                <a:spcPct val="0"/>
              </a:spcAft>
              <a:defRPr>
                <a:solidFill>
                  <a:schemeClr val="tx1"/>
                </a:solidFill>
                <a:latin typeface="Arial" charset="0"/>
                <a:ea typeface="ＭＳ Ｐゴシック" pitchFamily="-107" charset="-128"/>
              </a:defRPr>
            </a:lvl8pPr>
            <a:lvl9pPr marL="3886200" indent="-228600" algn="ctr" eaLnBrk="0" fontAlgn="base" hangingPunct="0">
              <a:spcBef>
                <a:spcPct val="0"/>
              </a:spcBef>
              <a:spcAft>
                <a:spcPct val="0"/>
              </a:spcAft>
              <a:defRPr>
                <a:solidFill>
                  <a:schemeClr val="tx1"/>
                </a:solidFill>
                <a:latin typeface="Arial" charset="0"/>
                <a:ea typeface="ＭＳ Ｐゴシック" pitchFamily="-107" charset="-128"/>
              </a:defRPr>
            </a:lvl9pPr>
          </a:lstStyle>
          <a:p>
            <a:pPr eaLnBrk="1" hangingPunct="1"/>
            <a:fld id="{3861D565-20EF-4F34-ADB9-E623969EDF95}" type="slidenum">
              <a:rPr lang="en-US" smtClean="0">
                <a:solidFill>
                  <a:srgbClr val="898989"/>
                </a:solidFill>
              </a:rPr>
              <a:pPr eaLnBrk="1" hangingPunct="1"/>
              <a:t>10</a:t>
            </a:fld>
            <a:endParaRPr lang="en-US">
              <a:solidFill>
                <a:srgbClr val="898989"/>
              </a:solidFill>
            </a:endParaRPr>
          </a:p>
        </p:txBody>
      </p:sp>
      <p:sp>
        <p:nvSpPr>
          <p:cNvPr id="48131" name="Rectangle 2"/>
          <p:cNvSpPr>
            <a:spLocks noGrp="1" noChangeArrowheads="1"/>
          </p:cNvSpPr>
          <p:nvPr>
            <p:ph type="body" idx="1"/>
          </p:nvPr>
        </p:nvSpPr>
        <p:spPr>
          <a:xfrm>
            <a:off x="620713" y="1958975"/>
            <a:ext cx="7913687" cy="4311650"/>
          </a:xfrm>
          <a:noFill/>
        </p:spPr>
        <p:txBody>
          <a:bodyPr lIns="92075" tIns="46038" rIns="92075" bIns="46038"/>
          <a:lstStyle/>
          <a:p>
            <a:pPr eaLnBrk="1" hangingPunct="1">
              <a:buFontTx/>
              <a:buNone/>
            </a:pPr>
            <a:endParaRPr lang="en-US" altLang="en-US" sz="800" b="1" dirty="0">
              <a:latin typeface="Courier New" pitchFamily="-107" charset="0"/>
            </a:endParaRPr>
          </a:p>
          <a:p>
            <a:pPr eaLnBrk="1" hangingPunct="1">
              <a:buFontTx/>
              <a:buNone/>
            </a:pPr>
            <a:endParaRPr lang="en-US" altLang="en-US" sz="800" b="1" dirty="0">
              <a:latin typeface="Courier New" pitchFamily="-107" charset="0"/>
            </a:endParaRPr>
          </a:p>
          <a:p>
            <a:pPr eaLnBrk="1" hangingPunct="1">
              <a:buFontTx/>
              <a:buNone/>
            </a:pPr>
            <a:endParaRPr lang="en-US" altLang="en-US" sz="2800" b="1" dirty="0">
              <a:latin typeface="Courier New" pitchFamily="-107" charset="0"/>
            </a:endParaRPr>
          </a:p>
          <a:p>
            <a:pPr eaLnBrk="1" hangingPunct="1">
              <a:buFontTx/>
              <a:buNone/>
            </a:pPr>
            <a:endParaRPr lang="en-US" altLang="en-US" sz="1800" dirty="0"/>
          </a:p>
          <a:p>
            <a:pPr eaLnBrk="1" hangingPunct="1">
              <a:buFontTx/>
              <a:buNone/>
            </a:pPr>
            <a:endParaRPr lang="en-US" altLang="en-US" sz="2800" b="1" dirty="0">
              <a:latin typeface="Courier New" pitchFamily="-107" charset="0"/>
            </a:endParaRPr>
          </a:p>
          <a:p>
            <a:pPr eaLnBrk="1" hangingPunct="1">
              <a:buFontTx/>
              <a:buNone/>
            </a:pPr>
            <a:endParaRPr lang="en-US" altLang="en-US" sz="2800" b="1" dirty="0">
              <a:latin typeface="Courier New" pitchFamily="-107" charset="0"/>
            </a:endParaRPr>
          </a:p>
          <a:p>
            <a:pPr eaLnBrk="1" hangingPunct="1">
              <a:buFontTx/>
              <a:buNone/>
            </a:pPr>
            <a:endParaRPr lang="en-US" altLang="en-US" sz="1800" dirty="0"/>
          </a:p>
          <a:p>
            <a:pPr eaLnBrk="1" hangingPunct="1">
              <a:buFontTx/>
              <a:buNone/>
            </a:pPr>
            <a:r>
              <a:rPr lang="en-US" altLang="en-US" sz="2800" b="1" dirty="0">
                <a:latin typeface="Courier New" pitchFamily="-107" charset="0"/>
              </a:rPr>
              <a:t> </a:t>
            </a:r>
            <a:r>
              <a:rPr lang="en-US" altLang="en-US" sz="2800" dirty="0"/>
              <a:t> </a:t>
            </a:r>
          </a:p>
        </p:txBody>
      </p:sp>
      <p:sp>
        <p:nvSpPr>
          <p:cNvPr id="48132" name="Rectangle 3"/>
          <p:cNvSpPr>
            <a:spLocks noChangeArrowheads="1"/>
          </p:cNvSpPr>
          <p:nvPr/>
        </p:nvSpPr>
        <p:spPr bwMode="auto">
          <a:xfrm>
            <a:off x="517524" y="452438"/>
            <a:ext cx="8016875"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p>
            <a:pPr eaLnBrk="0" fontAlgn="base">
              <a:spcBef>
                <a:spcPct val="0"/>
              </a:spcBef>
              <a:spcAft>
                <a:spcPct val="0"/>
              </a:spcAft>
            </a:pPr>
            <a:r>
              <a:rPr lang="en-US" altLang="en-US" sz="4000" b="1" dirty="0">
                <a:solidFill>
                  <a:srgbClr val="007FA3"/>
                </a:solidFill>
                <a:latin typeface="Times New Roman"/>
                <a:ea typeface="Times New Roman"/>
                <a:cs typeface="Times New Roman"/>
              </a:rPr>
              <a:t>Linear Probing </a:t>
            </a:r>
            <a:r>
              <a:rPr lang="en-US" altLang="en-US" sz="3200" b="1" dirty="0">
                <a:solidFill>
                  <a:srgbClr val="007FA3"/>
                </a:solidFill>
                <a:latin typeface="Times New Roman"/>
                <a:ea typeface="Times New Roman"/>
                <a:cs typeface="Times New Roman"/>
              </a:rPr>
              <a:t>(2 of 3) </a:t>
            </a:r>
          </a:p>
        </p:txBody>
      </p:sp>
      <p:sp>
        <p:nvSpPr>
          <p:cNvPr id="48133" name="Rectangle 4"/>
          <p:cNvSpPr>
            <a:spLocks noChangeArrowheads="1"/>
          </p:cNvSpPr>
          <p:nvPr/>
        </p:nvSpPr>
        <p:spPr bwMode="auto">
          <a:xfrm>
            <a:off x="3633788" y="2135188"/>
            <a:ext cx="4768850" cy="264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sz="1800" b="1" kern="1200" dirty="0"/>
              <a:t>Still looking for a place for 6702</a:t>
            </a:r>
          </a:p>
          <a:p>
            <a:pPr eaLnBrk="0" fontAlgn="base">
              <a:spcBef>
                <a:spcPct val="0"/>
              </a:spcBef>
              <a:spcAft>
                <a:spcPct val="0"/>
              </a:spcAft>
            </a:pPr>
            <a:r>
              <a:rPr lang="en-US" altLang="en-US" sz="1800" b="1" kern="1200" dirty="0"/>
              <a:t>using the function</a:t>
            </a:r>
          </a:p>
          <a:p>
            <a:pPr eaLnBrk="0" fontAlgn="base">
              <a:spcBef>
                <a:spcPct val="0"/>
              </a:spcBef>
              <a:spcAft>
                <a:spcPct val="0"/>
              </a:spcAft>
            </a:pPr>
            <a:endParaRPr lang="en-US" altLang="en-US" sz="1800" b="1" kern="1200" dirty="0"/>
          </a:p>
          <a:p>
            <a:pPr eaLnBrk="0" fontAlgn="base">
              <a:spcBef>
                <a:spcPct val="0"/>
              </a:spcBef>
              <a:spcAft>
                <a:spcPct val="0"/>
              </a:spcAft>
            </a:pPr>
            <a:r>
              <a:rPr lang="en-US" altLang="en-US" sz="1800" b="1" kern="1200" dirty="0">
                <a:solidFill>
                  <a:srgbClr val="990033"/>
                </a:solidFill>
              </a:rPr>
              <a:t>    (</a:t>
            </a:r>
            <a:r>
              <a:rPr lang="en-US" altLang="en-US" sz="1800" b="1" kern="1200" dirty="0" err="1">
                <a:solidFill>
                  <a:srgbClr val="990033"/>
                </a:solidFill>
              </a:rPr>
              <a:t>HashValue</a:t>
            </a:r>
            <a:r>
              <a:rPr lang="en-US" altLang="en-US" sz="1800" b="1" kern="1200" dirty="0">
                <a:solidFill>
                  <a:srgbClr val="990033"/>
                </a:solidFill>
              </a:rPr>
              <a:t> + 1) % 100 </a:t>
            </a:r>
            <a:endParaRPr lang="en-US" altLang="en-US" sz="1800" b="1" kern="1200" dirty="0"/>
          </a:p>
          <a:p>
            <a:pPr eaLnBrk="0" fontAlgn="base">
              <a:spcBef>
                <a:spcPct val="0"/>
              </a:spcBef>
              <a:spcAft>
                <a:spcPct val="0"/>
              </a:spcAft>
            </a:pPr>
            <a:endParaRPr lang="en-US" altLang="en-US" sz="1800" b="1" kern="1200" dirty="0"/>
          </a:p>
          <a:p>
            <a:pPr eaLnBrk="0" fontAlgn="base">
              <a:spcBef>
                <a:spcPct val="0"/>
              </a:spcBef>
              <a:spcAft>
                <a:spcPct val="0"/>
              </a:spcAft>
            </a:pPr>
            <a:endParaRPr lang="en-US" altLang="en-US" sz="1800" b="1" kern="1200" dirty="0"/>
          </a:p>
          <a:p>
            <a:pPr eaLnBrk="0" fontAlgn="base">
              <a:spcBef>
                <a:spcPct val="0"/>
              </a:spcBef>
              <a:spcAft>
                <a:spcPct val="0"/>
              </a:spcAft>
            </a:pPr>
            <a:endParaRPr lang="en-US" altLang="en-US" sz="1800" b="1" kern="1200" dirty="0"/>
          </a:p>
        </p:txBody>
      </p:sp>
      <p:sp>
        <p:nvSpPr>
          <p:cNvPr id="48134" name="Rectangle 5"/>
          <p:cNvSpPr>
            <a:spLocks noChangeArrowheads="1"/>
          </p:cNvSpPr>
          <p:nvPr/>
        </p:nvSpPr>
        <p:spPr bwMode="auto">
          <a:xfrm>
            <a:off x="1479550" y="2130425"/>
            <a:ext cx="1162050" cy="1335088"/>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8135" name="Line 6"/>
          <p:cNvSpPr>
            <a:spLocks noChangeShapeType="1"/>
          </p:cNvSpPr>
          <p:nvPr/>
        </p:nvSpPr>
        <p:spPr bwMode="auto">
          <a:xfrm>
            <a:off x="1471613" y="2536825"/>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8136" name="Line 7"/>
          <p:cNvSpPr>
            <a:spLocks noChangeShapeType="1"/>
          </p:cNvSpPr>
          <p:nvPr/>
        </p:nvSpPr>
        <p:spPr bwMode="auto">
          <a:xfrm>
            <a:off x="1471613" y="2998788"/>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8137" name="Line 8"/>
          <p:cNvSpPr>
            <a:spLocks noChangeShapeType="1"/>
          </p:cNvSpPr>
          <p:nvPr/>
        </p:nvSpPr>
        <p:spPr bwMode="auto">
          <a:xfrm>
            <a:off x="1471613" y="3465513"/>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8138" name="Rectangle 9"/>
          <p:cNvSpPr>
            <a:spLocks noChangeArrowheads="1"/>
          </p:cNvSpPr>
          <p:nvPr/>
        </p:nvSpPr>
        <p:spPr bwMode="auto">
          <a:xfrm>
            <a:off x="517525" y="2236788"/>
            <a:ext cx="498475" cy="307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a:solidFill>
                  <a:srgbClr val="CC0000"/>
                </a:solidFill>
              </a:rPr>
              <a:t>[ 0 ]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[ 1 ]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[ 2 ]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[ 3 ]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[ 4 ]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p:txBody>
      </p:sp>
      <p:sp>
        <p:nvSpPr>
          <p:cNvPr id="48139" name="Rectangle 10"/>
          <p:cNvSpPr>
            <a:spLocks noChangeArrowheads="1"/>
          </p:cNvSpPr>
          <p:nvPr/>
        </p:nvSpPr>
        <p:spPr bwMode="auto">
          <a:xfrm>
            <a:off x="1254125" y="1782763"/>
            <a:ext cx="12541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sz="2000" b="1" kern="1200"/>
              <a:t>    values</a:t>
            </a:r>
          </a:p>
        </p:txBody>
      </p:sp>
      <p:sp>
        <p:nvSpPr>
          <p:cNvPr id="48140" name="Rectangle 11"/>
          <p:cNvSpPr>
            <a:spLocks noChangeArrowheads="1"/>
          </p:cNvSpPr>
          <p:nvPr/>
        </p:nvSpPr>
        <p:spPr bwMode="auto">
          <a:xfrm>
            <a:off x="1479550" y="3468688"/>
            <a:ext cx="1162050" cy="3133725"/>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8141" name="Line 12"/>
          <p:cNvSpPr>
            <a:spLocks noChangeShapeType="1"/>
          </p:cNvSpPr>
          <p:nvPr/>
        </p:nvSpPr>
        <p:spPr bwMode="auto">
          <a:xfrm>
            <a:off x="1476375" y="3875088"/>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8142" name="Line 13"/>
          <p:cNvSpPr>
            <a:spLocks noChangeShapeType="1"/>
          </p:cNvSpPr>
          <p:nvPr/>
        </p:nvSpPr>
        <p:spPr bwMode="auto">
          <a:xfrm>
            <a:off x="1476375" y="4337050"/>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8143" name="Line 14"/>
          <p:cNvSpPr>
            <a:spLocks noChangeShapeType="1"/>
          </p:cNvSpPr>
          <p:nvPr/>
        </p:nvSpPr>
        <p:spPr bwMode="auto">
          <a:xfrm>
            <a:off x="1476375" y="5265738"/>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8144" name="Line 15"/>
          <p:cNvSpPr>
            <a:spLocks noChangeShapeType="1"/>
          </p:cNvSpPr>
          <p:nvPr/>
        </p:nvSpPr>
        <p:spPr bwMode="auto">
          <a:xfrm>
            <a:off x="1476375" y="5734050"/>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8145" name="Line 16"/>
          <p:cNvSpPr>
            <a:spLocks noChangeShapeType="1"/>
          </p:cNvSpPr>
          <p:nvPr/>
        </p:nvSpPr>
        <p:spPr bwMode="auto">
          <a:xfrm>
            <a:off x="1476375" y="6196013"/>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8146" name="Rectangle 17"/>
          <p:cNvSpPr>
            <a:spLocks noChangeArrowheads="1"/>
          </p:cNvSpPr>
          <p:nvPr/>
        </p:nvSpPr>
        <p:spPr bwMode="auto">
          <a:xfrm>
            <a:off x="522288" y="3657600"/>
            <a:ext cx="547687"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[ 97]</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[ 98]</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[ 99]</a:t>
            </a:r>
          </a:p>
        </p:txBody>
      </p:sp>
      <p:sp>
        <p:nvSpPr>
          <p:cNvPr id="48147" name="Rectangle 18"/>
          <p:cNvSpPr>
            <a:spLocks noChangeArrowheads="1"/>
          </p:cNvSpPr>
          <p:nvPr/>
        </p:nvSpPr>
        <p:spPr bwMode="auto">
          <a:xfrm>
            <a:off x="1824038" y="3635375"/>
            <a:ext cx="583493" cy="3109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7803</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endParaRPr lang="en-US" altLang="en-US" b="1" kern="1200" dirty="0"/>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 </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2298</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3699</a:t>
            </a:r>
          </a:p>
          <a:p>
            <a:pPr eaLnBrk="0" fontAlgn="base">
              <a:spcBef>
                <a:spcPct val="0"/>
              </a:spcBef>
              <a:spcAft>
                <a:spcPct val="0"/>
              </a:spcAft>
            </a:pPr>
            <a:endParaRPr lang="en-US" altLang="en-US" b="1" kern="1200" dirty="0"/>
          </a:p>
        </p:txBody>
      </p:sp>
      <p:sp>
        <p:nvSpPr>
          <p:cNvPr id="48148" name="Rectangle 19"/>
          <p:cNvSpPr>
            <a:spLocks noChangeArrowheads="1"/>
          </p:cNvSpPr>
          <p:nvPr/>
        </p:nvSpPr>
        <p:spPr bwMode="auto">
          <a:xfrm>
            <a:off x="1819275" y="2297113"/>
            <a:ext cx="583493" cy="1385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4501</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5502</a:t>
            </a:r>
          </a:p>
          <a:p>
            <a:pPr eaLnBrk="0" fontAlgn="base">
              <a:spcBef>
                <a:spcPct val="0"/>
              </a:spcBef>
              <a:spcAft>
                <a:spcPct val="0"/>
              </a:spcAft>
            </a:pPr>
            <a:endParaRPr lang="en-US" altLang="en-US" b="1" kern="1200" dirty="0"/>
          </a:p>
        </p:txBody>
      </p:sp>
      <p:sp>
        <p:nvSpPr>
          <p:cNvPr id="48149" name="Oval 20"/>
          <p:cNvSpPr>
            <a:spLocks noChangeArrowheads="1"/>
          </p:cNvSpPr>
          <p:nvPr/>
        </p:nvSpPr>
        <p:spPr bwMode="auto">
          <a:xfrm>
            <a:off x="1155700" y="3441700"/>
            <a:ext cx="1879600" cy="508000"/>
          </a:xfrm>
          <a:prstGeom prst="ellipse">
            <a:avLst/>
          </a:prstGeom>
          <a:noFill/>
          <a:ln w="25400">
            <a:solidFill>
              <a:srgbClr val="990033"/>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fontAlgn="base" hangingPunct="1">
              <a:spcBef>
                <a:spcPct val="0"/>
              </a:spcBef>
              <a:spcAft>
                <a:spcPct val="0"/>
              </a:spcAft>
            </a:pPr>
            <a:endParaRPr lang="en-US" sz="1800" kern="1200"/>
          </a:p>
        </p:txBody>
      </p:sp>
    </p:spTree>
    <p:extLst>
      <p:ext uri="{BB962C8B-B14F-4D97-AF65-F5344CB8AC3E}">
        <p14:creationId xmlns:p14="http://schemas.microsoft.com/office/powerpoint/2010/main" val="23597750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5609230" y="6469039"/>
            <a:ext cx="3534770" cy="38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hangingPunct="1">
              <a:spcBef>
                <a:spcPct val="0"/>
              </a:spcBef>
              <a:spcAft>
                <a:spcPct val="0"/>
              </a:spcAft>
            </a:pPr>
            <a:endParaRPr lang="en-US" sz="1800" kern="1200">
              <a:solidFill>
                <a:srgbClr val="FFFFFF"/>
              </a:solidFill>
            </a:endParaRPr>
          </a:p>
        </p:txBody>
      </p:sp>
      <p:sp>
        <p:nvSpPr>
          <p:cNvPr id="49154"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07" charset="-128"/>
              </a:defRPr>
            </a:lvl1pPr>
            <a:lvl2pPr marL="742950" indent="-285750" eaLnBrk="0" hangingPunct="0">
              <a:defRPr>
                <a:solidFill>
                  <a:schemeClr val="tx1"/>
                </a:solidFill>
                <a:latin typeface="Arial" charset="0"/>
                <a:ea typeface="ＭＳ Ｐゴシック" pitchFamily="-107" charset="-128"/>
              </a:defRPr>
            </a:lvl2pPr>
            <a:lvl3pPr marL="1143000" indent="-228600" eaLnBrk="0" hangingPunct="0">
              <a:defRPr>
                <a:solidFill>
                  <a:schemeClr val="tx1"/>
                </a:solidFill>
                <a:latin typeface="Arial" charset="0"/>
                <a:ea typeface="ＭＳ Ｐゴシック" pitchFamily="-107" charset="-128"/>
              </a:defRPr>
            </a:lvl3pPr>
            <a:lvl4pPr marL="1600200" indent="-228600" eaLnBrk="0" hangingPunct="0">
              <a:defRPr>
                <a:solidFill>
                  <a:schemeClr val="tx1"/>
                </a:solidFill>
                <a:latin typeface="Arial" charset="0"/>
                <a:ea typeface="ＭＳ Ｐゴシック" pitchFamily="-107" charset="-128"/>
              </a:defRPr>
            </a:lvl4pPr>
            <a:lvl5pPr marL="2057400" indent="-228600" eaLnBrk="0" hangingPunct="0">
              <a:defRPr>
                <a:solidFill>
                  <a:schemeClr val="tx1"/>
                </a:solidFill>
                <a:latin typeface="Arial" charset="0"/>
                <a:ea typeface="ＭＳ Ｐゴシック" pitchFamily="-107" charset="-128"/>
              </a:defRPr>
            </a:lvl5pPr>
            <a:lvl6pPr marL="2514600" indent="-228600" algn="ctr" eaLnBrk="0" fontAlgn="base" hangingPunct="0">
              <a:spcBef>
                <a:spcPct val="0"/>
              </a:spcBef>
              <a:spcAft>
                <a:spcPct val="0"/>
              </a:spcAft>
              <a:defRPr>
                <a:solidFill>
                  <a:schemeClr val="tx1"/>
                </a:solidFill>
                <a:latin typeface="Arial" charset="0"/>
                <a:ea typeface="ＭＳ Ｐゴシック" pitchFamily="-107" charset="-128"/>
              </a:defRPr>
            </a:lvl6pPr>
            <a:lvl7pPr marL="2971800" indent="-228600" algn="ctr" eaLnBrk="0" fontAlgn="base" hangingPunct="0">
              <a:spcBef>
                <a:spcPct val="0"/>
              </a:spcBef>
              <a:spcAft>
                <a:spcPct val="0"/>
              </a:spcAft>
              <a:defRPr>
                <a:solidFill>
                  <a:schemeClr val="tx1"/>
                </a:solidFill>
                <a:latin typeface="Arial" charset="0"/>
                <a:ea typeface="ＭＳ Ｐゴシック" pitchFamily="-107" charset="-128"/>
              </a:defRPr>
            </a:lvl7pPr>
            <a:lvl8pPr marL="3429000" indent="-228600" algn="ctr" eaLnBrk="0" fontAlgn="base" hangingPunct="0">
              <a:spcBef>
                <a:spcPct val="0"/>
              </a:spcBef>
              <a:spcAft>
                <a:spcPct val="0"/>
              </a:spcAft>
              <a:defRPr>
                <a:solidFill>
                  <a:schemeClr val="tx1"/>
                </a:solidFill>
                <a:latin typeface="Arial" charset="0"/>
                <a:ea typeface="ＭＳ Ｐゴシック" pitchFamily="-107" charset="-128"/>
              </a:defRPr>
            </a:lvl8pPr>
            <a:lvl9pPr marL="3886200" indent="-228600" algn="ctr" eaLnBrk="0" fontAlgn="base" hangingPunct="0">
              <a:spcBef>
                <a:spcPct val="0"/>
              </a:spcBef>
              <a:spcAft>
                <a:spcPct val="0"/>
              </a:spcAft>
              <a:defRPr>
                <a:solidFill>
                  <a:schemeClr val="tx1"/>
                </a:solidFill>
                <a:latin typeface="Arial" charset="0"/>
                <a:ea typeface="ＭＳ Ｐゴシック" pitchFamily="-107" charset="-128"/>
              </a:defRPr>
            </a:lvl9pPr>
          </a:lstStyle>
          <a:p>
            <a:pPr eaLnBrk="1" hangingPunct="1"/>
            <a:fld id="{7347F59E-3731-4E1E-B5F0-6B86C1C29796}" type="slidenum">
              <a:rPr lang="en-US" smtClean="0">
                <a:solidFill>
                  <a:srgbClr val="898989"/>
                </a:solidFill>
              </a:rPr>
              <a:pPr eaLnBrk="1" hangingPunct="1"/>
              <a:t>11</a:t>
            </a:fld>
            <a:endParaRPr lang="en-US">
              <a:solidFill>
                <a:srgbClr val="898989"/>
              </a:solidFill>
            </a:endParaRPr>
          </a:p>
        </p:txBody>
      </p:sp>
      <p:sp>
        <p:nvSpPr>
          <p:cNvPr id="49155" name="Rectangle 2"/>
          <p:cNvSpPr>
            <a:spLocks noGrp="1" noChangeArrowheads="1"/>
          </p:cNvSpPr>
          <p:nvPr>
            <p:ph type="body" idx="1"/>
          </p:nvPr>
        </p:nvSpPr>
        <p:spPr>
          <a:xfrm>
            <a:off x="620713" y="1958975"/>
            <a:ext cx="7913687" cy="4311650"/>
          </a:xfrm>
          <a:noFill/>
        </p:spPr>
        <p:txBody>
          <a:bodyPr lIns="92075" tIns="46038" rIns="92075" bIns="46038"/>
          <a:lstStyle/>
          <a:p>
            <a:pPr eaLnBrk="1" hangingPunct="1">
              <a:buFontTx/>
              <a:buNone/>
            </a:pPr>
            <a:endParaRPr lang="en-US" altLang="en-US" sz="800" b="1" dirty="0">
              <a:latin typeface="Courier New" pitchFamily="-107" charset="0"/>
            </a:endParaRPr>
          </a:p>
          <a:p>
            <a:pPr eaLnBrk="1" hangingPunct="1">
              <a:buFontTx/>
              <a:buNone/>
            </a:pPr>
            <a:endParaRPr lang="en-US" altLang="en-US" sz="800" b="1" dirty="0">
              <a:latin typeface="Courier New" pitchFamily="-107" charset="0"/>
            </a:endParaRPr>
          </a:p>
          <a:p>
            <a:pPr eaLnBrk="1" hangingPunct="1">
              <a:buFontTx/>
              <a:buNone/>
            </a:pPr>
            <a:endParaRPr lang="en-US" altLang="en-US" sz="2800" b="1" dirty="0">
              <a:latin typeface="Courier New" pitchFamily="-107" charset="0"/>
            </a:endParaRPr>
          </a:p>
          <a:p>
            <a:pPr eaLnBrk="1" hangingPunct="1">
              <a:buFontTx/>
              <a:buNone/>
            </a:pPr>
            <a:endParaRPr lang="en-US" altLang="en-US" sz="1800" dirty="0"/>
          </a:p>
          <a:p>
            <a:pPr eaLnBrk="1" hangingPunct="1">
              <a:buFontTx/>
              <a:buNone/>
            </a:pPr>
            <a:endParaRPr lang="en-US" altLang="en-US" sz="2800" b="1" dirty="0">
              <a:latin typeface="Courier New" pitchFamily="-107" charset="0"/>
            </a:endParaRPr>
          </a:p>
          <a:p>
            <a:pPr eaLnBrk="1" hangingPunct="1">
              <a:buFontTx/>
              <a:buNone/>
            </a:pPr>
            <a:endParaRPr lang="en-US" altLang="en-US" sz="2800" b="1" dirty="0">
              <a:latin typeface="Courier New" pitchFamily="-107" charset="0"/>
            </a:endParaRPr>
          </a:p>
          <a:p>
            <a:pPr eaLnBrk="1" hangingPunct="1">
              <a:buFontTx/>
              <a:buNone/>
            </a:pPr>
            <a:endParaRPr lang="en-US" altLang="en-US" sz="1800" dirty="0"/>
          </a:p>
          <a:p>
            <a:pPr eaLnBrk="1" hangingPunct="1">
              <a:buFontTx/>
              <a:buNone/>
            </a:pPr>
            <a:r>
              <a:rPr lang="en-US" altLang="en-US" sz="2800" b="1" dirty="0">
                <a:latin typeface="Courier New" pitchFamily="-107" charset="0"/>
              </a:rPr>
              <a:t> </a:t>
            </a:r>
            <a:r>
              <a:rPr lang="en-US" altLang="en-US" sz="2800" dirty="0"/>
              <a:t> </a:t>
            </a:r>
          </a:p>
        </p:txBody>
      </p:sp>
      <p:sp>
        <p:nvSpPr>
          <p:cNvPr id="49156" name="Rectangle 3"/>
          <p:cNvSpPr>
            <a:spLocks noChangeArrowheads="1"/>
          </p:cNvSpPr>
          <p:nvPr/>
        </p:nvSpPr>
        <p:spPr bwMode="auto">
          <a:xfrm>
            <a:off x="517524" y="433388"/>
            <a:ext cx="8016875" cy="666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p>
            <a:pPr eaLnBrk="0" fontAlgn="base">
              <a:spcBef>
                <a:spcPct val="0"/>
              </a:spcBef>
              <a:spcAft>
                <a:spcPct val="0"/>
              </a:spcAft>
            </a:pPr>
            <a:r>
              <a:rPr lang="en-US" altLang="en-US" sz="4000" b="1" dirty="0">
                <a:solidFill>
                  <a:srgbClr val="007FA3"/>
                </a:solidFill>
                <a:latin typeface="Times New Roman"/>
                <a:ea typeface="Times New Roman"/>
                <a:cs typeface="Times New Roman"/>
              </a:rPr>
              <a:t>Linear Probing </a:t>
            </a:r>
            <a:r>
              <a:rPr lang="en-US" altLang="en-US" sz="3200" b="1" dirty="0">
                <a:solidFill>
                  <a:srgbClr val="007FA3"/>
                </a:solidFill>
                <a:latin typeface="Times New Roman"/>
                <a:ea typeface="Times New Roman"/>
                <a:cs typeface="Times New Roman"/>
              </a:rPr>
              <a:t>(3 of 3) </a:t>
            </a:r>
          </a:p>
        </p:txBody>
      </p:sp>
      <p:sp>
        <p:nvSpPr>
          <p:cNvPr id="49157" name="Rectangle 4"/>
          <p:cNvSpPr>
            <a:spLocks noChangeArrowheads="1"/>
          </p:cNvSpPr>
          <p:nvPr/>
        </p:nvSpPr>
        <p:spPr bwMode="auto">
          <a:xfrm>
            <a:off x="3633788" y="2135188"/>
            <a:ext cx="3995737" cy="118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sz="1800" b="1" kern="1200"/>
              <a:t>Part 6702 can be placed at</a:t>
            </a:r>
          </a:p>
          <a:p>
            <a:pPr eaLnBrk="0" fontAlgn="base">
              <a:spcBef>
                <a:spcPct val="0"/>
              </a:spcBef>
              <a:spcAft>
                <a:spcPct val="0"/>
              </a:spcAft>
            </a:pPr>
            <a:r>
              <a:rPr lang="en-US" altLang="en-US" sz="1800" b="1" kern="1200"/>
              <a:t>the location with index 4. </a:t>
            </a:r>
          </a:p>
          <a:p>
            <a:pPr eaLnBrk="0" fontAlgn="base">
              <a:spcBef>
                <a:spcPct val="0"/>
              </a:spcBef>
              <a:spcAft>
                <a:spcPct val="0"/>
              </a:spcAft>
            </a:pPr>
            <a:endParaRPr lang="en-US" altLang="en-US" sz="1800" b="1" kern="1200"/>
          </a:p>
        </p:txBody>
      </p:sp>
      <p:sp>
        <p:nvSpPr>
          <p:cNvPr id="49158" name="Rectangle 5"/>
          <p:cNvSpPr>
            <a:spLocks noChangeArrowheads="1"/>
          </p:cNvSpPr>
          <p:nvPr/>
        </p:nvSpPr>
        <p:spPr bwMode="auto">
          <a:xfrm>
            <a:off x="1479550" y="2130425"/>
            <a:ext cx="1162050" cy="1335088"/>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9159" name="Line 6"/>
          <p:cNvSpPr>
            <a:spLocks noChangeShapeType="1"/>
          </p:cNvSpPr>
          <p:nvPr/>
        </p:nvSpPr>
        <p:spPr bwMode="auto">
          <a:xfrm>
            <a:off x="1471613" y="2536825"/>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9160" name="Line 7"/>
          <p:cNvSpPr>
            <a:spLocks noChangeShapeType="1"/>
          </p:cNvSpPr>
          <p:nvPr/>
        </p:nvSpPr>
        <p:spPr bwMode="auto">
          <a:xfrm>
            <a:off x="1471613" y="2998788"/>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9161" name="Line 8"/>
          <p:cNvSpPr>
            <a:spLocks noChangeShapeType="1"/>
          </p:cNvSpPr>
          <p:nvPr/>
        </p:nvSpPr>
        <p:spPr bwMode="auto">
          <a:xfrm>
            <a:off x="1471613" y="3465513"/>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9162" name="Rectangle 9"/>
          <p:cNvSpPr>
            <a:spLocks noChangeArrowheads="1"/>
          </p:cNvSpPr>
          <p:nvPr/>
        </p:nvSpPr>
        <p:spPr bwMode="auto">
          <a:xfrm>
            <a:off x="517525" y="2236788"/>
            <a:ext cx="498475" cy="307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a:solidFill>
                  <a:srgbClr val="CC0000"/>
                </a:solidFill>
              </a:rPr>
              <a:t>[ 0 ]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[ 1 ]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[ 2 ]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[ 3 ]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[ 4 ]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p:txBody>
      </p:sp>
      <p:sp>
        <p:nvSpPr>
          <p:cNvPr id="49163" name="Rectangle 10"/>
          <p:cNvSpPr>
            <a:spLocks noChangeArrowheads="1"/>
          </p:cNvSpPr>
          <p:nvPr/>
        </p:nvSpPr>
        <p:spPr bwMode="auto">
          <a:xfrm>
            <a:off x="1254125" y="1782763"/>
            <a:ext cx="12541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sz="2000" b="1" kern="1200"/>
              <a:t>    values</a:t>
            </a:r>
          </a:p>
        </p:txBody>
      </p:sp>
      <p:sp>
        <p:nvSpPr>
          <p:cNvPr id="49164" name="Rectangle 11"/>
          <p:cNvSpPr>
            <a:spLocks noChangeArrowheads="1"/>
          </p:cNvSpPr>
          <p:nvPr/>
        </p:nvSpPr>
        <p:spPr bwMode="auto">
          <a:xfrm>
            <a:off x="1479550" y="3468688"/>
            <a:ext cx="1162050" cy="3133725"/>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9165" name="Line 12"/>
          <p:cNvSpPr>
            <a:spLocks noChangeShapeType="1"/>
          </p:cNvSpPr>
          <p:nvPr/>
        </p:nvSpPr>
        <p:spPr bwMode="auto">
          <a:xfrm>
            <a:off x="1476375" y="3875088"/>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9166" name="Line 13"/>
          <p:cNvSpPr>
            <a:spLocks noChangeShapeType="1"/>
          </p:cNvSpPr>
          <p:nvPr/>
        </p:nvSpPr>
        <p:spPr bwMode="auto">
          <a:xfrm>
            <a:off x="1476375" y="4337050"/>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9167" name="Line 14"/>
          <p:cNvSpPr>
            <a:spLocks noChangeShapeType="1"/>
          </p:cNvSpPr>
          <p:nvPr/>
        </p:nvSpPr>
        <p:spPr bwMode="auto">
          <a:xfrm>
            <a:off x="1476375" y="5265738"/>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9168" name="Line 15"/>
          <p:cNvSpPr>
            <a:spLocks noChangeShapeType="1"/>
          </p:cNvSpPr>
          <p:nvPr/>
        </p:nvSpPr>
        <p:spPr bwMode="auto">
          <a:xfrm>
            <a:off x="1476375" y="5734050"/>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9169" name="Line 16"/>
          <p:cNvSpPr>
            <a:spLocks noChangeShapeType="1"/>
          </p:cNvSpPr>
          <p:nvPr/>
        </p:nvSpPr>
        <p:spPr bwMode="auto">
          <a:xfrm>
            <a:off x="1476375" y="6196013"/>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9170" name="Rectangle 17"/>
          <p:cNvSpPr>
            <a:spLocks noChangeArrowheads="1"/>
          </p:cNvSpPr>
          <p:nvPr/>
        </p:nvSpPr>
        <p:spPr bwMode="auto">
          <a:xfrm>
            <a:off x="522288" y="3657600"/>
            <a:ext cx="547687"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[ 97]</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[ 98]</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[ 99]</a:t>
            </a:r>
          </a:p>
        </p:txBody>
      </p:sp>
      <p:sp>
        <p:nvSpPr>
          <p:cNvPr id="49171" name="Rectangle 18"/>
          <p:cNvSpPr>
            <a:spLocks noChangeArrowheads="1"/>
          </p:cNvSpPr>
          <p:nvPr/>
        </p:nvSpPr>
        <p:spPr bwMode="auto">
          <a:xfrm>
            <a:off x="1824038" y="3635375"/>
            <a:ext cx="583493" cy="3109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7803</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endParaRPr lang="en-US" altLang="en-US" b="1" kern="1200" dirty="0"/>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 </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2298</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3699</a:t>
            </a:r>
          </a:p>
          <a:p>
            <a:pPr eaLnBrk="0" fontAlgn="base">
              <a:spcBef>
                <a:spcPct val="0"/>
              </a:spcBef>
              <a:spcAft>
                <a:spcPct val="0"/>
              </a:spcAft>
            </a:pPr>
            <a:endParaRPr lang="en-US" altLang="en-US" b="1" kern="1200" dirty="0"/>
          </a:p>
        </p:txBody>
      </p:sp>
      <p:sp>
        <p:nvSpPr>
          <p:cNvPr id="49172" name="Rectangle 19"/>
          <p:cNvSpPr>
            <a:spLocks noChangeArrowheads="1"/>
          </p:cNvSpPr>
          <p:nvPr/>
        </p:nvSpPr>
        <p:spPr bwMode="auto">
          <a:xfrm>
            <a:off x="1819275" y="2297113"/>
            <a:ext cx="583493" cy="1385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4501</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5502</a:t>
            </a:r>
          </a:p>
          <a:p>
            <a:pPr eaLnBrk="0" fontAlgn="base">
              <a:spcBef>
                <a:spcPct val="0"/>
              </a:spcBef>
              <a:spcAft>
                <a:spcPct val="0"/>
              </a:spcAft>
            </a:pPr>
            <a:endParaRPr lang="en-US" altLang="en-US" b="1" kern="1200" dirty="0"/>
          </a:p>
        </p:txBody>
      </p:sp>
      <p:sp>
        <p:nvSpPr>
          <p:cNvPr id="49173" name="Oval 20"/>
          <p:cNvSpPr>
            <a:spLocks noChangeArrowheads="1"/>
          </p:cNvSpPr>
          <p:nvPr/>
        </p:nvSpPr>
        <p:spPr bwMode="auto">
          <a:xfrm>
            <a:off x="1155700" y="3898900"/>
            <a:ext cx="1879600" cy="508000"/>
          </a:xfrm>
          <a:prstGeom prst="ellipse">
            <a:avLst/>
          </a:prstGeom>
          <a:noFill/>
          <a:ln w="25400">
            <a:solidFill>
              <a:srgbClr val="990033"/>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fontAlgn="base" hangingPunct="1">
              <a:spcBef>
                <a:spcPct val="0"/>
              </a:spcBef>
              <a:spcAft>
                <a:spcPct val="0"/>
              </a:spcAft>
            </a:pPr>
            <a:endParaRPr lang="en-US" sz="1800" kern="1200"/>
          </a:p>
        </p:txBody>
      </p:sp>
    </p:spTree>
    <p:extLst>
      <p:ext uri="{BB962C8B-B14F-4D97-AF65-F5344CB8AC3E}">
        <p14:creationId xmlns:p14="http://schemas.microsoft.com/office/powerpoint/2010/main" val="23362520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1"/>
          <p:cNvSpPr txBox="1">
            <a:spLocks noGrp="1"/>
          </p:cNvSpPr>
          <p:nvPr>
            <p:ph type="title"/>
          </p:nvPr>
        </p:nvSpPr>
        <p:spPr>
          <a:xfrm>
            <a:off x="485422" y="199218"/>
            <a:ext cx="8297334" cy="816042"/>
          </a:xfrm>
          <a:prstGeom prst="rect">
            <a:avLst/>
          </a:prstGeom>
        </p:spPr>
        <p:txBody>
          <a:bodyPr>
            <a:normAutofit fontScale="90000"/>
          </a:bodyPr>
          <a:lstStyle/>
          <a:p>
            <a:r>
              <a:rPr dirty="0"/>
              <a:t>Hashing</a:t>
            </a:r>
            <a:r>
              <a:rPr lang="en-US" dirty="0"/>
              <a:t> Function</a:t>
            </a:r>
            <a:endParaRPr dirty="0"/>
          </a:p>
        </p:txBody>
      </p:sp>
      <p:sp>
        <p:nvSpPr>
          <p:cNvPr id="61" name="Content Placeholder 2"/>
          <p:cNvSpPr txBox="1">
            <a:spLocks noGrp="1"/>
          </p:cNvSpPr>
          <p:nvPr>
            <p:ph type="body" idx="1"/>
          </p:nvPr>
        </p:nvSpPr>
        <p:spPr>
          <a:xfrm>
            <a:off x="400049" y="1174044"/>
            <a:ext cx="8229601" cy="1806662"/>
          </a:xfrm>
          <a:prstGeom prst="rect">
            <a:avLst/>
          </a:prstGeom>
        </p:spPr>
        <p:txBody>
          <a:bodyPr/>
          <a:lstStyle/>
          <a:p>
            <a:r>
              <a:rPr dirty="0"/>
              <a:t>Typical hash function perform</a:t>
            </a:r>
            <a:r>
              <a:rPr lang="en-US" dirty="0"/>
              <a:t>s</a:t>
            </a:r>
            <a:r>
              <a:rPr dirty="0"/>
              <a:t> two steps:</a:t>
            </a:r>
          </a:p>
          <a:p>
            <a:pPr lvl="1"/>
            <a:r>
              <a:rPr sz="2000" dirty="0"/>
              <a:t>Convert search key to an integer</a:t>
            </a:r>
            <a:r>
              <a:rPr lang="en-US" sz="2000" dirty="0"/>
              <a:t> – </a:t>
            </a:r>
            <a:r>
              <a:rPr lang="en-US" sz="2000" dirty="0">
                <a:solidFill>
                  <a:srgbClr val="0070C0"/>
                </a:solidFill>
              </a:rPr>
              <a:t>hash code</a:t>
            </a:r>
            <a:endParaRPr sz="2000" dirty="0">
              <a:solidFill>
                <a:srgbClr val="0070C0"/>
              </a:solidFill>
            </a:endParaRPr>
          </a:p>
          <a:p>
            <a:pPr lvl="1"/>
            <a:r>
              <a:rPr sz="2000" dirty="0"/>
              <a:t>Compress hash code into the range of indices for hash table</a:t>
            </a:r>
          </a:p>
        </p:txBody>
      </p:sp>
      <p:sp>
        <p:nvSpPr>
          <p:cNvPr id="62" name="Algorithm getHashIndex(phoneNumber)…"/>
          <p:cNvSpPr txBox="1"/>
          <p:nvPr/>
        </p:nvSpPr>
        <p:spPr>
          <a:xfrm>
            <a:off x="665729" y="3333792"/>
            <a:ext cx="5522609" cy="175938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marL="382904" defTabSz="457200">
              <a:spcBef>
                <a:spcPts val="600"/>
              </a:spcBef>
              <a:defRPr sz="1800" b="1"/>
            </a:pPr>
            <a:r>
              <a:rPr sz="1800" b="1" i="1" dirty="0">
                <a:latin typeface="Times"/>
                <a:ea typeface="Times"/>
                <a:cs typeface="Times"/>
                <a:sym typeface="Times"/>
              </a:rPr>
              <a:t>Algorithm </a:t>
            </a:r>
            <a:r>
              <a:rPr sz="1800" b="1" dirty="0" err="1"/>
              <a:t>getHashIndex</a:t>
            </a:r>
            <a:r>
              <a:rPr sz="1800" b="1" dirty="0"/>
              <a:t>(</a:t>
            </a:r>
            <a:r>
              <a:rPr sz="1800" b="1" dirty="0" err="1"/>
              <a:t>phoneNumber</a:t>
            </a:r>
            <a:r>
              <a:rPr sz="1800" b="1" dirty="0"/>
              <a:t>)</a:t>
            </a:r>
            <a:endParaRPr sz="1800" b="1" dirty="0">
              <a:latin typeface="Times New Roman"/>
              <a:ea typeface="Times New Roman"/>
              <a:cs typeface="Times New Roman"/>
              <a:sym typeface="Times New Roman"/>
            </a:endParaRPr>
          </a:p>
          <a:p>
            <a:pPr marL="382904" defTabSz="457200">
              <a:spcBef>
                <a:spcPts val="600"/>
              </a:spcBef>
              <a:defRPr sz="1800" i="1">
                <a:solidFill>
                  <a:srgbClr val="7F7F7F"/>
                </a:solidFill>
                <a:latin typeface="Times New Roman"/>
                <a:ea typeface="Times New Roman"/>
                <a:cs typeface="Times New Roman"/>
                <a:sym typeface="Times New Roman"/>
              </a:defRPr>
            </a:pPr>
            <a:r>
              <a:rPr sz="1800" dirty="0">
                <a:solidFill>
                  <a:srgbClr val="7F7F7F"/>
                </a:solidFill>
              </a:rPr>
              <a:t>// </a:t>
            </a:r>
            <a:r>
              <a:rPr sz="1800" i="1" dirty="0">
                <a:solidFill>
                  <a:srgbClr val="7F7F7F"/>
                </a:solidFill>
                <a:latin typeface="Times New Roman"/>
                <a:ea typeface="Times New Roman"/>
                <a:cs typeface="Times New Roman"/>
                <a:sym typeface="Times New Roman"/>
              </a:rPr>
              <a:t>Returns an index to an array of </a:t>
            </a:r>
            <a:r>
              <a:rPr sz="1800" dirty="0" err="1">
                <a:solidFill>
                  <a:srgbClr val="7F7F7F"/>
                </a:solidFill>
              </a:rPr>
              <a:t>tableSize</a:t>
            </a:r>
            <a:r>
              <a:rPr sz="1800" dirty="0">
                <a:solidFill>
                  <a:srgbClr val="7F7F7F"/>
                </a:solidFill>
              </a:rPr>
              <a:t> </a:t>
            </a:r>
            <a:r>
              <a:rPr sz="1800" i="1" dirty="0">
                <a:solidFill>
                  <a:srgbClr val="7F7F7F"/>
                </a:solidFill>
                <a:latin typeface="Times New Roman"/>
                <a:ea typeface="Times New Roman"/>
                <a:cs typeface="Times New Roman"/>
                <a:sym typeface="Times New Roman"/>
              </a:rPr>
              <a:t>elements.</a:t>
            </a:r>
          </a:p>
          <a:p>
            <a:pPr marL="382904" defTabSz="457200">
              <a:spcBef>
                <a:spcPts val="600"/>
              </a:spcBef>
              <a:defRPr sz="1800" i="1">
                <a:latin typeface="Times New Roman"/>
                <a:ea typeface="Times New Roman"/>
                <a:cs typeface="Times New Roman"/>
                <a:sym typeface="Times New Roman"/>
              </a:defRPr>
            </a:pPr>
            <a:r>
              <a:rPr sz="1800" i="1" dirty="0">
                <a:latin typeface="Times New Roman"/>
                <a:ea typeface="Times New Roman"/>
                <a:cs typeface="Times New Roman"/>
                <a:sym typeface="Times New Roman"/>
              </a:rPr>
              <a:t>i = last four digits of </a:t>
            </a:r>
            <a:r>
              <a:rPr sz="1800" dirty="0" err="1"/>
              <a:t>phoneNumber</a:t>
            </a:r>
            <a:endParaRPr sz="1800" dirty="0">
              <a:latin typeface="Times New Roman"/>
              <a:ea typeface="Times New Roman"/>
              <a:cs typeface="Times New Roman"/>
              <a:sym typeface="Times New Roman"/>
            </a:endParaRPr>
          </a:p>
          <a:p>
            <a:pPr marL="382904" defTabSz="457200">
              <a:spcBef>
                <a:spcPts val="600"/>
              </a:spcBef>
              <a:defRPr sz="1800"/>
            </a:pPr>
            <a:r>
              <a:rPr sz="1800" b="1" dirty="0"/>
              <a:t>return </a:t>
            </a:r>
            <a:r>
              <a:rPr sz="1800" dirty="0"/>
              <a:t>i % </a:t>
            </a:r>
            <a:r>
              <a:rPr sz="1800" dirty="0" err="1"/>
              <a:t>tableSize</a:t>
            </a:r>
            <a:endParaRPr sz="1800" dirty="0">
              <a:latin typeface="Times New Roman"/>
              <a:ea typeface="Times New Roman"/>
              <a:cs typeface="Times New Roman"/>
              <a:sym typeface="Times New Roman"/>
            </a:endParaRPr>
          </a:p>
        </p:txBody>
      </p:sp>
    </p:spTree>
    <p:extLst>
      <p:ext uri="{BB962C8B-B14F-4D97-AF65-F5344CB8AC3E}">
        <p14:creationId xmlns:p14="http://schemas.microsoft.com/office/powerpoint/2010/main" val="171184091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itle 1"/>
          <p:cNvSpPr txBox="1">
            <a:spLocks noGrp="1"/>
          </p:cNvSpPr>
          <p:nvPr>
            <p:ph type="title"/>
          </p:nvPr>
        </p:nvSpPr>
        <p:spPr>
          <a:xfrm>
            <a:off x="315217" y="178129"/>
            <a:ext cx="8513565" cy="807816"/>
          </a:xfrm>
          <a:prstGeom prst="rect">
            <a:avLst/>
          </a:prstGeom>
        </p:spPr>
        <p:txBody>
          <a:bodyPr>
            <a:normAutofit fontScale="90000"/>
          </a:bodyPr>
          <a:lstStyle/>
          <a:p>
            <a:r>
              <a:rPr dirty="0"/>
              <a:t>Ideal Hashing</a:t>
            </a:r>
            <a:r>
              <a:rPr lang="en-US" dirty="0"/>
              <a:t> | Adding(</a:t>
            </a:r>
            <a:r>
              <a:rPr lang="en-US" dirty="0" err="1"/>
              <a:t>k,v</a:t>
            </a:r>
            <a:r>
              <a:rPr lang="en-US" dirty="0"/>
              <a:t>) to a </a:t>
            </a:r>
            <a:r>
              <a:rPr lang="en-US" dirty="0" err="1"/>
              <a:t>Dict</a:t>
            </a:r>
            <a:endParaRPr dirty="0"/>
          </a:p>
        </p:txBody>
      </p:sp>
      <p:sp>
        <p:nvSpPr>
          <p:cNvPr id="57" name="Content Placeholder 2"/>
          <p:cNvSpPr txBox="1">
            <a:spLocks noGrp="1"/>
          </p:cNvSpPr>
          <p:nvPr>
            <p:ph type="body" sz="quarter" idx="1"/>
          </p:nvPr>
        </p:nvSpPr>
        <p:spPr>
          <a:xfrm>
            <a:off x="457199" y="5549995"/>
            <a:ext cx="8229600" cy="489103"/>
          </a:xfrm>
          <a:prstGeom prst="rect">
            <a:avLst/>
          </a:prstGeom>
        </p:spPr>
        <p:txBody>
          <a:bodyPr>
            <a:normAutofit/>
          </a:bodyPr>
          <a:lstStyle>
            <a:lvl1pPr defTabSz="539495">
              <a:defRPr sz="2124"/>
            </a:lvl1pPr>
          </a:lstStyle>
          <a:p>
            <a:r>
              <a:rPr lang="en-US" sz="1800" b="0" dirty="0"/>
              <a:t>Ideal</a:t>
            </a:r>
            <a:r>
              <a:rPr sz="1800" b="0" dirty="0"/>
              <a:t> algorithm for the dictionary operations that add and retrieve</a:t>
            </a:r>
          </a:p>
        </p:txBody>
      </p:sp>
      <p:sp>
        <p:nvSpPr>
          <p:cNvPr id="58" name="Algorithm add(key, value)…"/>
          <p:cNvSpPr txBox="1"/>
          <p:nvPr/>
        </p:nvSpPr>
        <p:spPr>
          <a:xfrm>
            <a:off x="869925" y="1308005"/>
            <a:ext cx="2888529" cy="2816719"/>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marR="1106828" defTabSz="457200">
              <a:spcBef>
                <a:spcPts val="600"/>
              </a:spcBef>
              <a:defRPr sz="1800"/>
            </a:pPr>
            <a:r>
              <a:rPr b="1" i="1" dirty="0">
                <a:latin typeface="Times"/>
                <a:ea typeface="Times"/>
                <a:cs typeface="Times"/>
                <a:sym typeface="Times"/>
              </a:rPr>
              <a:t>Algorithm </a:t>
            </a:r>
            <a:r>
              <a:rPr b="1" dirty="0"/>
              <a:t>add(key, value) </a:t>
            </a:r>
          </a:p>
          <a:p>
            <a:pPr marR="1106828" defTabSz="457200">
              <a:spcBef>
                <a:spcPts val="600"/>
              </a:spcBef>
              <a:defRPr sz="1800"/>
            </a:pPr>
            <a:r>
              <a:rPr dirty="0"/>
              <a:t>index = h(key) </a:t>
            </a:r>
          </a:p>
          <a:p>
            <a:pPr marR="1106828" defTabSz="457200">
              <a:spcBef>
                <a:spcPts val="600"/>
              </a:spcBef>
              <a:defRPr sz="1800"/>
            </a:pPr>
            <a:r>
              <a:rPr dirty="0" err="1"/>
              <a:t>hashTable</a:t>
            </a:r>
            <a:r>
              <a:rPr dirty="0"/>
              <a:t>[index] = value</a:t>
            </a:r>
          </a:p>
          <a:p>
            <a:pPr marR="1106828" defTabSz="457200">
              <a:spcBef>
                <a:spcPts val="600"/>
              </a:spcBef>
              <a:defRPr sz="1800"/>
            </a:pPr>
            <a:endParaRPr dirty="0"/>
          </a:p>
          <a:p>
            <a:pPr marR="1106828" defTabSz="457200">
              <a:spcBef>
                <a:spcPts val="600"/>
              </a:spcBef>
              <a:defRPr sz="1800"/>
            </a:pPr>
            <a:endParaRPr dirty="0">
              <a:latin typeface="Times New Roman"/>
              <a:ea typeface="Times New Roman"/>
              <a:cs typeface="Times New Roman"/>
              <a:sym typeface="Times New Roman"/>
            </a:endParaRPr>
          </a:p>
          <a:p>
            <a:pPr marR="1106828" defTabSz="457200">
              <a:spcBef>
                <a:spcPts val="600"/>
              </a:spcBef>
              <a:defRPr sz="1800" b="1"/>
            </a:pPr>
            <a:r>
              <a:rPr i="1" dirty="0">
                <a:latin typeface="Times"/>
                <a:ea typeface="Times"/>
                <a:cs typeface="Times"/>
                <a:sym typeface="Times"/>
              </a:rPr>
              <a:t>Algorithm </a:t>
            </a:r>
            <a:r>
              <a:rPr dirty="0" err="1"/>
              <a:t>getValue</a:t>
            </a:r>
            <a:r>
              <a:rPr dirty="0"/>
              <a:t>(key)</a:t>
            </a:r>
            <a:endParaRPr dirty="0">
              <a:latin typeface="Times New Roman"/>
              <a:ea typeface="Times New Roman"/>
              <a:cs typeface="Times New Roman"/>
              <a:sym typeface="Times New Roman"/>
            </a:endParaRPr>
          </a:p>
          <a:p>
            <a:pPr marR="1106828" defTabSz="457200">
              <a:spcBef>
                <a:spcPts val="600"/>
              </a:spcBef>
              <a:defRPr sz="1800"/>
            </a:pPr>
            <a:r>
              <a:rPr dirty="0"/>
              <a:t>index = h(key)</a:t>
            </a:r>
            <a:endParaRPr dirty="0">
              <a:latin typeface="Times New Roman"/>
              <a:ea typeface="Times New Roman"/>
              <a:cs typeface="Times New Roman"/>
              <a:sym typeface="Times New Roman"/>
            </a:endParaRPr>
          </a:p>
          <a:p>
            <a:pPr marR="1106828" defTabSz="457200">
              <a:spcBef>
                <a:spcPts val="600"/>
              </a:spcBef>
              <a:defRPr sz="1800"/>
            </a:pPr>
            <a:r>
              <a:rPr b="1" dirty="0"/>
              <a:t>return </a:t>
            </a:r>
            <a:r>
              <a:rPr dirty="0" err="1"/>
              <a:t>hashTable</a:t>
            </a:r>
            <a:r>
              <a:rPr dirty="0"/>
              <a:t>[index]</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itle 1"/>
          <p:cNvSpPr txBox="1">
            <a:spLocks noGrp="1"/>
          </p:cNvSpPr>
          <p:nvPr>
            <p:ph type="title"/>
          </p:nvPr>
        </p:nvSpPr>
        <p:spPr>
          <a:xfrm>
            <a:off x="249435" y="192542"/>
            <a:ext cx="8513565" cy="807816"/>
          </a:xfrm>
          <a:prstGeom prst="rect">
            <a:avLst/>
          </a:prstGeom>
        </p:spPr>
        <p:txBody>
          <a:bodyPr>
            <a:normAutofit fontScale="90000"/>
          </a:bodyPr>
          <a:lstStyle/>
          <a:p>
            <a:r>
              <a:rPr lang="en-US" dirty="0"/>
              <a:t>Address Finder | Another Example</a:t>
            </a:r>
            <a:endParaRPr dirty="0"/>
          </a:p>
        </p:txBody>
      </p:sp>
      <p:sp>
        <p:nvSpPr>
          <p:cNvPr id="53" name="FIGURE 22-1 A hash function indexes its hash table"/>
          <p:cNvSpPr txBox="1">
            <a:spLocks noGrp="1"/>
          </p:cNvSpPr>
          <p:nvPr>
            <p:ph type="body" sz="quarter" idx="1"/>
          </p:nvPr>
        </p:nvSpPr>
        <p:spPr>
          <a:xfrm>
            <a:off x="533400" y="5724137"/>
            <a:ext cx="8229600" cy="581001"/>
          </a:xfrm>
          <a:prstGeom prst="rect">
            <a:avLst/>
          </a:prstGeom>
        </p:spPr>
        <p:txBody>
          <a:bodyPr>
            <a:noAutofit/>
          </a:bodyPr>
          <a:lstStyle>
            <a:lvl1pPr defTabSz="585215">
              <a:defRPr sz="2816"/>
            </a:lvl1pPr>
          </a:lstStyle>
          <a:p>
            <a:r>
              <a:rPr lang="en-US" sz="1800" b="0" dirty="0"/>
              <a:t>How big (size of) should the hash table be? </a:t>
            </a:r>
            <a:endParaRPr sz="1800" b="0" dirty="0"/>
          </a:p>
        </p:txBody>
      </p:sp>
      <p:pic>
        <p:nvPicPr>
          <p:cNvPr id="54" name="A diagram illustrates a hash table with a hash function h left parenthesis 555 dash 1214 right parenthesis pointing to a location. The hash function is referenced by a value, 150 Main Street. &#10;&#10;Picture 1" descr="A diagram illustrates a hash table with a hash function h left parenthesis 555 dash 1214 right parenthesis pointing to a location. The hash function is referenced by a value, 150 Main Street. Picture 1"/>
          <p:cNvPicPr>
            <a:picLocks noChangeAspect="1"/>
          </p:cNvPicPr>
          <p:nvPr/>
        </p:nvPicPr>
        <p:blipFill>
          <a:blip r:embed="rId3">
            <a:extLst/>
          </a:blip>
          <a:stretch>
            <a:fillRect/>
          </a:stretch>
        </p:blipFill>
        <p:spPr>
          <a:xfrm>
            <a:off x="2479620" y="1086022"/>
            <a:ext cx="4053195" cy="4466786"/>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itle 1"/>
          <p:cNvSpPr txBox="1">
            <a:spLocks noGrp="1"/>
          </p:cNvSpPr>
          <p:nvPr>
            <p:ph type="title"/>
          </p:nvPr>
        </p:nvSpPr>
        <p:spPr>
          <a:xfrm>
            <a:off x="258233" y="154608"/>
            <a:ext cx="8513234" cy="816042"/>
          </a:xfrm>
          <a:prstGeom prst="rect">
            <a:avLst/>
          </a:prstGeom>
        </p:spPr>
        <p:txBody>
          <a:bodyPr>
            <a:normAutofit fontScale="90000"/>
          </a:bodyPr>
          <a:lstStyle/>
          <a:p>
            <a:r>
              <a:rPr dirty="0"/>
              <a:t>Hashing</a:t>
            </a:r>
          </a:p>
        </p:txBody>
      </p:sp>
      <p:sp>
        <p:nvSpPr>
          <p:cNvPr id="65" name="Content Placeholder 2"/>
          <p:cNvSpPr txBox="1">
            <a:spLocks noGrp="1"/>
          </p:cNvSpPr>
          <p:nvPr>
            <p:ph type="body" idx="1"/>
          </p:nvPr>
        </p:nvSpPr>
        <p:spPr>
          <a:xfrm>
            <a:off x="368135" y="988584"/>
            <a:ext cx="4902508" cy="4045753"/>
          </a:xfrm>
          <a:prstGeom prst="rect">
            <a:avLst/>
          </a:prstGeom>
        </p:spPr>
        <p:txBody>
          <a:bodyPr/>
          <a:lstStyle/>
          <a:p>
            <a:pPr>
              <a:defRPr sz="2300"/>
            </a:pPr>
            <a:r>
              <a:rPr dirty="0"/>
              <a:t>Most hash functions </a:t>
            </a:r>
            <a:r>
              <a:rPr lang="en-US" dirty="0"/>
              <a:t>aren't</a:t>
            </a:r>
            <a:r>
              <a:rPr dirty="0"/>
              <a:t> perfect </a:t>
            </a:r>
          </a:p>
          <a:p>
            <a:pPr lvl="1">
              <a:defRPr sz="2300"/>
            </a:pPr>
            <a:r>
              <a:rPr lang="en-US" sz="1800" dirty="0"/>
              <a:t>Causes a collision in the hash table</a:t>
            </a:r>
          </a:p>
          <a:p>
            <a:pPr lvl="1">
              <a:defRPr sz="2300"/>
            </a:pPr>
            <a:r>
              <a:rPr lang="en-US" sz="1800" dirty="0"/>
              <a:t>Need to handle situations where </a:t>
            </a:r>
            <a:r>
              <a:rPr sz="1800" dirty="0"/>
              <a:t>more than one search key map</a:t>
            </a:r>
            <a:r>
              <a:rPr lang="en-US" sz="1800" dirty="0"/>
              <a:t>ping</a:t>
            </a:r>
            <a:r>
              <a:rPr sz="1800" dirty="0"/>
              <a:t> into a single index</a:t>
            </a:r>
            <a:endParaRPr sz="2000" dirty="0"/>
          </a:p>
          <a:p>
            <a:pPr>
              <a:defRPr sz="2300"/>
            </a:pPr>
            <a:r>
              <a:rPr lang="en-US" dirty="0"/>
              <a:t>For</a:t>
            </a:r>
            <a:r>
              <a:rPr dirty="0"/>
              <a:t> </a:t>
            </a:r>
            <a:r>
              <a:rPr b="1" dirty="0" err="1">
                <a:solidFill>
                  <a:srgbClr val="7030A0"/>
                </a:solidFill>
                <a:latin typeface="Courier New"/>
                <a:ea typeface="Courier New"/>
                <a:cs typeface="Courier New"/>
                <a:sym typeface="Courier New"/>
              </a:rPr>
              <a:t>tableSize</a:t>
            </a:r>
            <a:r>
              <a:rPr b="1" dirty="0">
                <a:latin typeface="Courier New"/>
                <a:ea typeface="Courier New"/>
                <a:cs typeface="Courier New"/>
                <a:sym typeface="Courier New"/>
              </a:rPr>
              <a:t> = 101</a:t>
            </a:r>
            <a:r>
              <a:rPr dirty="0"/>
              <a:t> </a:t>
            </a:r>
          </a:p>
          <a:p>
            <a:pPr lvl="1">
              <a:defRPr sz="2300" b="1">
                <a:latin typeface="Courier New"/>
                <a:ea typeface="Courier New"/>
                <a:cs typeface="Courier New"/>
                <a:sym typeface="Courier New"/>
              </a:defRPr>
            </a:pPr>
            <a:r>
              <a:rPr sz="1800" dirty="0" err="1"/>
              <a:t>getHashIndex</a:t>
            </a:r>
            <a:r>
              <a:rPr sz="1800" dirty="0"/>
              <a:t>(555-</a:t>
            </a:r>
            <a:r>
              <a:rPr sz="1800" dirty="0">
                <a:solidFill>
                  <a:srgbClr val="0070C0"/>
                </a:solidFill>
              </a:rPr>
              <a:t>12</a:t>
            </a:r>
            <a:r>
              <a:rPr lang="en-US" sz="1800" dirty="0">
                <a:solidFill>
                  <a:srgbClr val="0070C0"/>
                </a:solidFill>
              </a:rPr>
              <a:t>6</a:t>
            </a:r>
            <a:r>
              <a:rPr sz="1800" dirty="0">
                <a:solidFill>
                  <a:srgbClr val="0070C0"/>
                </a:solidFill>
              </a:rPr>
              <a:t>4</a:t>
            </a:r>
            <a:r>
              <a:rPr sz="1800" dirty="0"/>
              <a:t>) = 52</a:t>
            </a:r>
          </a:p>
          <a:p>
            <a:pPr lvl="1">
              <a:defRPr sz="2300"/>
            </a:pPr>
            <a:r>
              <a:rPr sz="1800" b="1" dirty="0" err="1">
                <a:latin typeface="Courier New"/>
                <a:ea typeface="Courier New"/>
                <a:cs typeface="Courier New"/>
                <a:sym typeface="Courier New"/>
              </a:rPr>
              <a:t>getHashIndex</a:t>
            </a:r>
            <a:r>
              <a:rPr sz="1800" b="1" dirty="0">
                <a:latin typeface="Courier New"/>
                <a:ea typeface="Courier New"/>
                <a:cs typeface="Courier New"/>
                <a:sym typeface="Courier New"/>
              </a:rPr>
              <a:t>(555-8132) = 52</a:t>
            </a:r>
            <a:r>
              <a:rPr sz="1800" dirty="0"/>
              <a:t> </a:t>
            </a:r>
            <a:r>
              <a:rPr sz="1800" b="1" i="1" dirty="0">
                <a:solidFill>
                  <a:srgbClr val="941100"/>
                </a:solidFill>
                <a:latin typeface="Times New Roman"/>
                <a:ea typeface="Times New Roman"/>
                <a:cs typeface="Times New Roman"/>
                <a:sym typeface="Times New Roman"/>
              </a:rPr>
              <a:t>also!!!</a:t>
            </a:r>
          </a:p>
        </p:txBody>
      </p:sp>
      <p:pic>
        <p:nvPicPr>
          <p:cNvPr id="66" name="A diagram illustrates a hash table. 2 has functions, h left parenthesis 555 dash 1214 right parenthesis and h left parenthesis 555 dash 8132 right parenthesis point to the same location which is referenced by a value, 150 Main Street. &#10;&#10;Picture 2" descr="A diagram illustrates a hash table. 2 has functions, h left parenthesis 555 dash 1214 right parenthesis and h left parenthesis 555 dash 8132 right parenthesis point to the same location which is referenced by a value, 150 Main Street. Picture 2"/>
          <p:cNvPicPr>
            <a:picLocks noChangeAspect="1"/>
          </p:cNvPicPr>
          <p:nvPr/>
        </p:nvPicPr>
        <p:blipFill>
          <a:blip r:embed="rId3">
            <a:extLst/>
          </a:blip>
          <a:stretch>
            <a:fillRect/>
          </a:stretch>
        </p:blipFill>
        <p:spPr>
          <a:xfrm>
            <a:off x="5360400" y="1420783"/>
            <a:ext cx="3738416" cy="4124094"/>
          </a:xfrm>
          <a:prstGeom prst="rect">
            <a:avLst/>
          </a:prstGeom>
          <a:ln w="12700">
            <a:miter lim="400000"/>
          </a:ln>
        </p:spPr>
      </p:pic>
      <p:sp>
        <p:nvSpPr>
          <p:cNvPr id="67" name="FIGURE 22-2 A collision caused by the hash function h"/>
          <p:cNvSpPr txBox="1"/>
          <p:nvPr/>
        </p:nvSpPr>
        <p:spPr>
          <a:xfrm>
            <a:off x="3383350" y="5762866"/>
            <a:ext cx="5601080" cy="369332"/>
          </a:xfrm>
          <a:prstGeom prst="rect">
            <a:avLst/>
          </a:prstGeom>
          <a:ln w="12700">
            <a:miter lim="400000"/>
          </a:ln>
          <a:extLst>
            <a:ext uri="{C572A759-6A51-4108-AA02-DFA0A04FC94B}">
              <ma14:wrappingTextBoxFlag xmlns:ma14="http://schemas.microsoft.com/office/mac/drawingml/2011/main" xmlns="" val="1"/>
            </a:ext>
          </a:extLst>
        </p:spPr>
        <p:txBody>
          <a:bodyPr wrap="square" lIns="45719" rIns="45719">
            <a:spAutoFit/>
          </a:bodyPr>
          <a:lstStyle/>
          <a:p>
            <a:pPr algn="r">
              <a:defRPr sz="2400" b="1">
                <a:solidFill>
                  <a:srgbClr val="007FA3"/>
                </a:solidFill>
                <a:latin typeface="Times New Roman"/>
                <a:ea typeface="Times New Roman"/>
                <a:cs typeface="Times New Roman"/>
                <a:sym typeface="Times New Roman"/>
              </a:defRPr>
            </a:pPr>
            <a:r>
              <a:rPr sz="1800" dirty="0"/>
              <a:t>A collision caused by the hash function </a:t>
            </a:r>
            <a:r>
              <a:rPr sz="1800" i="1" dirty="0"/>
              <a:t>h</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Title 1"/>
          <p:cNvSpPr txBox="1">
            <a:spLocks noGrp="1"/>
          </p:cNvSpPr>
          <p:nvPr>
            <p:ph type="title"/>
          </p:nvPr>
        </p:nvSpPr>
        <p:spPr>
          <a:xfrm>
            <a:off x="400049" y="191911"/>
            <a:ext cx="8229601" cy="816042"/>
          </a:xfrm>
          <a:prstGeom prst="rect">
            <a:avLst/>
          </a:prstGeom>
        </p:spPr>
        <p:txBody>
          <a:bodyPr>
            <a:normAutofit fontScale="90000"/>
          </a:bodyPr>
          <a:lstStyle/>
          <a:p>
            <a:r>
              <a:rPr dirty="0"/>
              <a:t>Hash Functions</a:t>
            </a:r>
          </a:p>
        </p:txBody>
      </p:sp>
      <p:sp>
        <p:nvSpPr>
          <p:cNvPr id="70" name="Content Placeholder 4"/>
          <p:cNvSpPr txBox="1">
            <a:spLocks noGrp="1"/>
          </p:cNvSpPr>
          <p:nvPr>
            <p:ph type="body" idx="1"/>
          </p:nvPr>
        </p:nvSpPr>
        <p:spPr>
          <a:xfrm>
            <a:off x="400049" y="1140178"/>
            <a:ext cx="8229601" cy="4804810"/>
          </a:xfrm>
          <a:prstGeom prst="rect">
            <a:avLst/>
          </a:prstGeom>
        </p:spPr>
        <p:txBody>
          <a:bodyPr/>
          <a:lstStyle/>
          <a:p>
            <a:r>
              <a:rPr sz="2800" dirty="0"/>
              <a:t>A good hash function should</a:t>
            </a:r>
          </a:p>
          <a:p>
            <a:pPr lvl="1"/>
            <a:r>
              <a:rPr dirty="0"/>
              <a:t>Minimize collisions</a:t>
            </a:r>
          </a:p>
          <a:p>
            <a:pPr lvl="1"/>
            <a:r>
              <a:rPr dirty="0"/>
              <a:t>Be fast to compute</a:t>
            </a:r>
          </a:p>
          <a:p>
            <a:r>
              <a:rPr sz="2800" dirty="0"/>
              <a:t>To reduce the chance of a collision</a:t>
            </a:r>
          </a:p>
          <a:p>
            <a:pPr lvl="1"/>
            <a:r>
              <a:rPr dirty="0">
                <a:solidFill>
                  <a:srgbClr val="7030A0"/>
                </a:solidFill>
              </a:rPr>
              <a:t>Choose a hash function that distributes entries uniformly throughout hash table</a:t>
            </a:r>
            <a:endParaRPr lang="en-US" dirty="0">
              <a:solidFill>
                <a:srgbClr val="7030A0"/>
              </a:solidFill>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Text Box 2"/>
          <p:cNvSpPr txBox="1">
            <a:spLocks noChangeArrowheads="1"/>
          </p:cNvSpPr>
          <p:nvPr/>
        </p:nvSpPr>
        <p:spPr bwMode="auto">
          <a:xfrm>
            <a:off x="496711" y="1364242"/>
            <a:ext cx="8142233" cy="1261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342900" marR="0" lvl="0" indent="-342900" defTabSz="914400" rtl="0" eaLnBrk="0" fontAlgn="base" latinLnBrk="0" hangingPunct="0">
              <a:lnSpc>
                <a:spcPct val="100000"/>
              </a:lnSpc>
              <a:spcBef>
                <a:spcPct val="0"/>
              </a:spcBef>
              <a:spcAft>
                <a:spcPct val="0"/>
              </a:spcAft>
              <a:buClrTx/>
              <a:buSzTx/>
              <a:buFontTx/>
              <a:buAutoNum type="arabicPeriod"/>
              <a:tabLst/>
              <a:defRPr/>
            </a:pPr>
            <a:r>
              <a:rPr kumimoji="0" 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Given the following</a:t>
            </a:r>
            <a:r>
              <a:rPr kumimoji="0" lang="en-US" sz="1800" b="0" i="0" u="none" strike="noStrike" kern="1200" cap="none" spc="0" normalizeH="0" noProof="0" dirty="0">
                <a:ln>
                  <a:noFill/>
                </a:ln>
                <a:solidFill>
                  <a:srgbClr val="000000"/>
                </a:solidFill>
                <a:effectLst/>
                <a:uLnTx/>
                <a:uFillTx/>
                <a:latin typeface="Times New Roman" panose="02020603050405020304" pitchFamily="18" charset="0"/>
                <a:ea typeface="+mn-ea"/>
                <a:cs typeface="+mn-cs"/>
                <a:sym typeface="Arial"/>
              </a:rPr>
              <a:t> </a:t>
            </a:r>
            <a:r>
              <a:rPr kumimoji="0" 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values,  show what the data structures would look like after insertions </a:t>
            </a:r>
          </a:p>
          <a:p>
            <a:pPr marL="342900" marR="0" lvl="0" indent="-342900" algn="l" defTabSz="914400" rtl="0" eaLnBrk="0" fontAlgn="base" latinLnBrk="0" hangingPunct="0">
              <a:lnSpc>
                <a:spcPct val="100000"/>
              </a:lnSpc>
              <a:spcBef>
                <a:spcPct val="0"/>
              </a:spcBef>
              <a:spcAft>
                <a:spcPct val="0"/>
              </a:spcAft>
              <a:buClrTx/>
              <a:buSzTx/>
              <a:buFontTx/>
              <a:buAutoNum type="arabicPeriod"/>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a:t>
            </a:r>
            <a:r>
              <a:rPr kumimoji="0" lang="en-US" sz="2400" b="1" i="0" u="none" strike="sngStrike" kern="1200" cap="none" spc="0" normalizeH="0" baseline="0" noProof="0" dirty="0">
                <a:ln>
                  <a:noFill/>
                </a:ln>
                <a:solidFill>
                  <a:srgbClr val="7030A0"/>
                </a:solidFill>
                <a:effectLst/>
                <a:uLnTx/>
                <a:uFillTx/>
                <a:latin typeface="Times New Roman" panose="02020603050405020304" pitchFamily="18" charset="0"/>
                <a:ea typeface="+mn-ea"/>
                <a:cs typeface="+mn-cs"/>
                <a:sym typeface="Arial"/>
              </a:rPr>
              <a:t>27</a:t>
            </a:r>
            <a:r>
              <a:rPr kumimoji="0" 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53 </a:t>
            </a:r>
            <a:r>
              <a:rPr kumimoji="0" lang="en-US" sz="2400" b="0" i="0" u="none" strike="sng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13</a:t>
            </a:r>
            <a:r>
              <a:rPr kumimoji="0" lang="en-US" sz="24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 </a:t>
            </a:r>
            <a:r>
              <a:rPr kumimoji="0" 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10 138 109 49 174 26 24</a:t>
            </a:r>
          </a:p>
        </p:txBody>
      </p:sp>
      <p:sp>
        <p:nvSpPr>
          <p:cNvPr id="2052" name="TextBox 1"/>
          <p:cNvSpPr txBox="1">
            <a:spLocks noChangeArrowheads="1"/>
          </p:cNvSpPr>
          <p:nvPr/>
        </p:nvSpPr>
        <p:spPr bwMode="auto">
          <a:xfrm>
            <a:off x="496711" y="531409"/>
            <a:ext cx="794056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lvl="0" eaLnBrk="0" fontAlgn="base">
              <a:spcBef>
                <a:spcPct val="0"/>
              </a:spcBef>
              <a:spcAft>
                <a:spcPct val="0"/>
              </a:spcAft>
              <a:buNone/>
              <a:defRPr/>
            </a:pPr>
            <a:r>
              <a:rPr lang="en-US" sz="4000" b="1" dirty="0">
                <a:solidFill>
                  <a:srgbClr val="007FA3"/>
                </a:solidFill>
                <a:latin typeface="Times New Roman"/>
                <a:ea typeface="Times New Roman"/>
                <a:cs typeface="Times New Roman"/>
              </a:rPr>
              <a:t>Activity: Linear Probing</a:t>
            </a:r>
          </a:p>
        </p:txBody>
      </p:sp>
      <p:sp>
        <p:nvSpPr>
          <p:cNvPr id="7" name="Text Box 3"/>
          <p:cNvSpPr txBox="1">
            <a:spLocks noChangeArrowheads="1"/>
          </p:cNvSpPr>
          <p:nvPr/>
        </p:nvSpPr>
        <p:spPr bwMode="auto">
          <a:xfrm>
            <a:off x="683673" y="2934064"/>
            <a:ext cx="3694281" cy="1723549"/>
          </a:xfrm>
          <a:prstGeom prst="rect">
            <a:avLst/>
          </a:prstGeom>
          <a:noFill/>
          <a:ln>
            <a:noFill/>
          </a:ln>
          <a:extLst/>
        </p:spPr>
        <p:txBody>
          <a:bodyPr wrap="none">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sym typeface="Arial"/>
              </a:rPr>
              <a:t>Linear array of 10 elements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000000"/>
              </a:solidFill>
              <a:effectLst/>
              <a:uLnTx/>
              <a:uFillTx/>
              <a:sym typeface="Arial"/>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0070C0"/>
                </a:solidFill>
                <a:effectLst/>
                <a:uLnTx/>
                <a:uFillTx/>
                <a:sym typeface="Arial"/>
              </a:rPr>
              <a:t>N = 13(Array size)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7030A0"/>
              </a:solidFill>
              <a:effectLst/>
              <a:uLnTx/>
              <a:uFillTx/>
              <a:sym typeface="Arial"/>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lang="en-US" sz="1800" kern="1200" dirty="0">
                <a:solidFill>
                  <a:srgbClr val="000000"/>
                </a:solidFill>
              </a:rPr>
              <a:t>Where should 53 be placed? Why?</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2056" name="Rectangle 29"/>
          <p:cNvSpPr>
            <a:spLocks noChangeArrowheads="1"/>
          </p:cNvSpPr>
          <p:nvPr/>
        </p:nvSpPr>
        <p:spPr bwMode="auto">
          <a:xfrm>
            <a:off x="6464465" y="2249708"/>
            <a:ext cx="1277937" cy="3291122"/>
          </a:xfrm>
          <a:prstGeom prst="rect">
            <a:avLst/>
          </a:prstGeom>
          <a:solidFill>
            <a:schemeClr val="bg1"/>
          </a:solidFill>
          <a:ln w="9525" algn="ctr">
            <a:solidFill>
              <a:schemeClr val="tx1"/>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Array:</a:t>
            </a:r>
          </a:p>
        </p:txBody>
      </p:sp>
      <p:grpSp>
        <p:nvGrpSpPr>
          <p:cNvPr id="2" name="Group 1"/>
          <p:cNvGrpSpPr/>
          <p:nvPr/>
        </p:nvGrpSpPr>
        <p:grpSpPr>
          <a:xfrm>
            <a:off x="6639945" y="2533409"/>
            <a:ext cx="784626" cy="3046988"/>
            <a:chOff x="5763485" y="1746270"/>
            <a:chExt cx="784626" cy="3046988"/>
          </a:xfrm>
        </p:grpSpPr>
        <p:grpSp>
          <p:nvGrpSpPr>
            <p:cNvPr id="2058" name="Group 2"/>
            <p:cNvGrpSpPr>
              <a:grpSpLocks/>
            </p:cNvGrpSpPr>
            <p:nvPr/>
          </p:nvGrpSpPr>
          <p:grpSpPr bwMode="auto">
            <a:xfrm>
              <a:off x="6088513" y="1753437"/>
              <a:ext cx="459598" cy="2952978"/>
              <a:chOff x="5427641" y="1844409"/>
              <a:chExt cx="460133" cy="2953092"/>
            </a:xfrm>
          </p:grpSpPr>
          <p:sp>
            <p:nvSpPr>
              <p:cNvPr id="2060" name="Rectangle 7"/>
              <p:cNvSpPr>
                <a:spLocks noChangeArrowheads="1"/>
              </p:cNvSpPr>
              <p:nvPr/>
            </p:nvSpPr>
            <p:spPr bwMode="auto">
              <a:xfrm>
                <a:off x="5427643" y="1844409"/>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13</a:t>
                </a:r>
              </a:p>
            </p:txBody>
          </p:sp>
          <p:sp>
            <p:nvSpPr>
              <p:cNvPr id="2061" name="Rectangle 8"/>
              <p:cNvSpPr>
                <a:spLocks noChangeArrowheads="1"/>
              </p:cNvSpPr>
              <p:nvPr/>
            </p:nvSpPr>
            <p:spPr bwMode="auto">
              <a:xfrm>
                <a:off x="5427646" y="2073928"/>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mn-cs"/>
                    <a:sym typeface="Arial"/>
                  </a:rPr>
                  <a:t>27</a:t>
                </a:r>
              </a:p>
            </p:txBody>
          </p:sp>
          <p:sp>
            <p:nvSpPr>
              <p:cNvPr id="2062" name="Rectangle 9"/>
              <p:cNvSpPr>
                <a:spLocks noChangeArrowheads="1"/>
              </p:cNvSpPr>
              <p:nvPr/>
            </p:nvSpPr>
            <p:spPr bwMode="auto">
              <a:xfrm>
                <a:off x="5427643" y="2303447"/>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endParaRPr>
              </a:p>
            </p:txBody>
          </p:sp>
          <p:sp>
            <p:nvSpPr>
              <p:cNvPr id="2063" name="Rectangle 10"/>
              <p:cNvSpPr>
                <a:spLocks noChangeArrowheads="1"/>
              </p:cNvSpPr>
              <p:nvPr/>
            </p:nvSpPr>
            <p:spPr bwMode="auto">
              <a:xfrm>
                <a:off x="5427643" y="2532966"/>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sym typeface="Arial"/>
                </a:endParaRPr>
              </a:p>
            </p:txBody>
          </p:sp>
          <p:sp>
            <p:nvSpPr>
              <p:cNvPr id="2064" name="Rectangle 11"/>
              <p:cNvSpPr>
                <a:spLocks noChangeArrowheads="1"/>
              </p:cNvSpPr>
              <p:nvPr/>
            </p:nvSpPr>
            <p:spPr bwMode="auto">
              <a:xfrm>
                <a:off x="5427643" y="2762485"/>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sym typeface="Arial"/>
                </a:endParaRPr>
              </a:p>
            </p:txBody>
          </p:sp>
          <p:sp>
            <p:nvSpPr>
              <p:cNvPr id="2065" name="Rectangle 12"/>
              <p:cNvSpPr>
                <a:spLocks noChangeArrowheads="1"/>
              </p:cNvSpPr>
              <p:nvPr/>
            </p:nvSpPr>
            <p:spPr bwMode="auto">
              <a:xfrm>
                <a:off x="5427643" y="2992004"/>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endParaRPr>
              </a:p>
            </p:txBody>
          </p:sp>
          <p:sp>
            <p:nvSpPr>
              <p:cNvPr id="2066" name="Rectangle 13"/>
              <p:cNvSpPr>
                <a:spLocks noChangeArrowheads="1"/>
              </p:cNvSpPr>
              <p:nvPr/>
            </p:nvSpPr>
            <p:spPr bwMode="auto">
              <a:xfrm>
                <a:off x="5427641" y="3221523"/>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endParaRPr>
              </a:p>
            </p:txBody>
          </p:sp>
          <p:sp>
            <p:nvSpPr>
              <p:cNvPr id="2067" name="Rectangle 14"/>
              <p:cNvSpPr>
                <a:spLocks noChangeArrowheads="1"/>
              </p:cNvSpPr>
              <p:nvPr/>
            </p:nvSpPr>
            <p:spPr bwMode="auto">
              <a:xfrm>
                <a:off x="5427643" y="3451042"/>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2068" name="Rectangle 15"/>
              <p:cNvSpPr>
                <a:spLocks noChangeArrowheads="1"/>
              </p:cNvSpPr>
              <p:nvPr/>
            </p:nvSpPr>
            <p:spPr bwMode="auto">
              <a:xfrm>
                <a:off x="5427643" y="3680561"/>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endParaRPr>
              </a:p>
            </p:txBody>
          </p:sp>
          <p:sp>
            <p:nvSpPr>
              <p:cNvPr id="2070" name="Rectangle 17"/>
              <p:cNvSpPr>
                <a:spLocks noChangeArrowheads="1"/>
              </p:cNvSpPr>
              <p:nvPr/>
            </p:nvSpPr>
            <p:spPr bwMode="auto">
              <a:xfrm>
                <a:off x="5427643" y="3894665"/>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2072" name="Rectangle 19"/>
              <p:cNvSpPr>
                <a:spLocks noChangeArrowheads="1"/>
              </p:cNvSpPr>
              <p:nvPr/>
            </p:nvSpPr>
            <p:spPr bwMode="auto">
              <a:xfrm>
                <a:off x="5432410" y="4570739"/>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endParaRPr>
              </a:p>
            </p:txBody>
          </p:sp>
          <p:sp>
            <p:nvSpPr>
              <p:cNvPr id="89" name="Rectangle 17">
                <a:extLst>
                  <a:ext uri="{FF2B5EF4-FFF2-40B4-BE49-F238E27FC236}">
                    <a16:creationId xmlns:a16="http://schemas.microsoft.com/office/drawing/2014/main" id="{107104DF-63F5-4F80-A6B0-1B432C54E0A6}"/>
                  </a:ext>
                </a:extLst>
              </p:cNvPr>
              <p:cNvSpPr>
                <a:spLocks noChangeArrowheads="1"/>
              </p:cNvSpPr>
              <p:nvPr/>
            </p:nvSpPr>
            <p:spPr bwMode="auto">
              <a:xfrm>
                <a:off x="5429703" y="4117152"/>
                <a:ext cx="451942"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endParaRPr>
              </a:p>
            </p:txBody>
          </p:sp>
          <p:sp>
            <p:nvSpPr>
              <p:cNvPr id="108" name="Rectangle 17">
                <a:extLst>
                  <a:ext uri="{FF2B5EF4-FFF2-40B4-BE49-F238E27FC236}">
                    <a16:creationId xmlns:a16="http://schemas.microsoft.com/office/drawing/2014/main" id="{FC644859-110E-4ED1-933E-C4BD51B12D0B}"/>
                  </a:ext>
                </a:extLst>
              </p:cNvPr>
              <p:cNvSpPr>
                <a:spLocks noChangeArrowheads="1"/>
              </p:cNvSpPr>
              <p:nvPr/>
            </p:nvSpPr>
            <p:spPr bwMode="auto">
              <a:xfrm>
                <a:off x="5429700" y="4346443"/>
                <a:ext cx="452620"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endParaRPr>
              </a:p>
            </p:txBody>
          </p:sp>
        </p:grpSp>
        <p:sp>
          <p:nvSpPr>
            <p:cNvPr id="2059" name="TextBox 27"/>
            <p:cNvSpPr txBox="1">
              <a:spLocks noChangeArrowheads="1"/>
            </p:cNvSpPr>
            <p:nvPr/>
          </p:nvSpPr>
          <p:spPr bwMode="auto">
            <a:xfrm>
              <a:off x="5763485" y="1746270"/>
              <a:ext cx="364202"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0</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2</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3</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4</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5</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6</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7</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8</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9</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10</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11</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12</a:t>
              </a:r>
            </a:p>
          </p:txBody>
        </p:sp>
      </p:grpSp>
    </p:spTree>
    <p:extLst>
      <p:ext uri="{BB962C8B-B14F-4D97-AF65-F5344CB8AC3E}">
        <p14:creationId xmlns:p14="http://schemas.microsoft.com/office/powerpoint/2010/main" val="38934453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Text Box 2"/>
          <p:cNvSpPr txBox="1">
            <a:spLocks noChangeArrowheads="1"/>
          </p:cNvSpPr>
          <p:nvPr/>
        </p:nvSpPr>
        <p:spPr bwMode="auto">
          <a:xfrm>
            <a:off x="496711" y="1350618"/>
            <a:ext cx="8142233"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342900" marR="0" lvl="0" indent="-342900" algn="l" defTabSz="914400" rtl="0" eaLnBrk="0" fontAlgn="base" latinLnBrk="0" hangingPunct="0">
              <a:lnSpc>
                <a:spcPct val="100000"/>
              </a:lnSpc>
              <a:spcBef>
                <a:spcPct val="0"/>
              </a:spcBef>
              <a:spcAft>
                <a:spcPct val="0"/>
              </a:spcAft>
              <a:buClrTx/>
              <a:buSzTx/>
              <a:buFontTx/>
              <a:buAutoNum type="arabicPeriod"/>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Given the following values,  show what the data structures would look like after insertions </a:t>
            </a:r>
          </a:p>
          <a:p>
            <a:pPr marL="342900" marR="0" lvl="0" indent="-342900" algn="l" defTabSz="914400" rtl="0" eaLnBrk="0" fontAlgn="base" latinLnBrk="0" hangingPunct="0">
              <a:lnSpc>
                <a:spcPct val="100000"/>
              </a:lnSpc>
              <a:spcBef>
                <a:spcPct val="0"/>
              </a:spcBef>
              <a:spcAft>
                <a:spcPct val="0"/>
              </a:spcAft>
              <a:buClrTx/>
              <a:buSzTx/>
              <a:buFontTx/>
              <a:buAutoNum type="arabicPeriod"/>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a:t>
            </a:r>
            <a:r>
              <a:rPr kumimoji="0" 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27 53 13 10 138 109 49 174 26 24</a:t>
            </a:r>
          </a:p>
        </p:txBody>
      </p:sp>
      <p:sp>
        <p:nvSpPr>
          <p:cNvPr id="2052" name="TextBox 1"/>
          <p:cNvSpPr txBox="1">
            <a:spLocks noChangeArrowheads="1"/>
          </p:cNvSpPr>
          <p:nvPr/>
        </p:nvSpPr>
        <p:spPr bwMode="auto">
          <a:xfrm>
            <a:off x="496711" y="544587"/>
            <a:ext cx="794056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lvl="0" eaLnBrk="0" fontAlgn="base">
              <a:spcBef>
                <a:spcPct val="0"/>
              </a:spcBef>
              <a:spcAft>
                <a:spcPct val="0"/>
              </a:spcAft>
              <a:buNone/>
              <a:defRPr/>
            </a:pPr>
            <a:r>
              <a:rPr lang="en-US" sz="4000" b="1" dirty="0">
                <a:solidFill>
                  <a:srgbClr val="007FA3"/>
                </a:solidFill>
                <a:latin typeface="Times New Roman"/>
                <a:ea typeface="Times New Roman"/>
                <a:cs typeface="Times New Roman"/>
              </a:rPr>
              <a:t>Activity 1: Linear Probing</a:t>
            </a:r>
          </a:p>
        </p:txBody>
      </p:sp>
      <p:graphicFrame>
        <p:nvGraphicFramePr>
          <p:cNvPr id="3" name="Table 2"/>
          <p:cNvGraphicFramePr>
            <a:graphicFrameLocks noGrp="1"/>
          </p:cNvGraphicFramePr>
          <p:nvPr>
            <p:extLst>
              <p:ext uri="{D42A27DB-BD31-4B8C-83A1-F6EECF244321}">
                <p14:modId xmlns:p14="http://schemas.microsoft.com/office/powerpoint/2010/main" val="1549644717"/>
              </p:ext>
            </p:extLst>
          </p:nvPr>
        </p:nvGraphicFramePr>
        <p:xfrm>
          <a:off x="1262330" y="2644728"/>
          <a:ext cx="2074636" cy="2319156"/>
        </p:xfrm>
        <a:graphic>
          <a:graphicData uri="http://schemas.openxmlformats.org/drawingml/2006/table">
            <a:tbl>
              <a:tblPr>
                <a:tableStyleId>{08FB837D-C827-4EFA-A057-4D05807E0F7C}</a:tableStyleId>
              </a:tblPr>
              <a:tblGrid>
                <a:gridCol w="822996">
                  <a:extLst>
                    <a:ext uri="{9D8B030D-6E8A-4147-A177-3AD203B41FA5}">
                      <a16:colId xmlns:a16="http://schemas.microsoft.com/office/drawing/2014/main" val="188567549"/>
                    </a:ext>
                  </a:extLst>
                </a:gridCol>
                <a:gridCol w="1251640">
                  <a:extLst>
                    <a:ext uri="{9D8B030D-6E8A-4147-A177-3AD203B41FA5}">
                      <a16:colId xmlns:a16="http://schemas.microsoft.com/office/drawing/2014/main" val="3609269062"/>
                    </a:ext>
                  </a:extLst>
                </a:gridCol>
              </a:tblGrid>
              <a:tr h="193263">
                <a:tc>
                  <a:txBody>
                    <a:bodyPr/>
                    <a:lstStyle/>
                    <a:p>
                      <a:pPr algn="ctr" fontAlgn="b"/>
                      <a:r>
                        <a:rPr lang="en-US" sz="1100" u="none" strike="noStrike">
                          <a:effectLst/>
                        </a:rPr>
                        <a:t>Data</a:t>
                      </a:r>
                      <a:endParaRPr lang="en-US" sz="1100" b="1" i="0" u="none" strike="noStrike">
                        <a:solidFill>
                          <a:srgbClr val="0070C0"/>
                        </a:solidFill>
                        <a:effectLst/>
                        <a:latin typeface="Calibri" panose="020F0502020204030204" pitchFamily="34" charset="0"/>
                      </a:endParaRPr>
                    </a:p>
                  </a:txBody>
                  <a:tcPr marL="6350" marR="6350" marT="6350" marB="0" anchor="b"/>
                </a:tc>
                <a:tc>
                  <a:txBody>
                    <a:bodyPr/>
                    <a:lstStyle/>
                    <a:p>
                      <a:pPr algn="ctr" fontAlgn="b"/>
                      <a:r>
                        <a:rPr lang="en-US" sz="1100" u="none" strike="noStrike">
                          <a:effectLst/>
                        </a:rPr>
                        <a:t>Linear</a:t>
                      </a:r>
                      <a:endParaRPr lang="en-US" sz="1100" b="1"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14479617"/>
                  </a:ext>
                </a:extLst>
              </a:tr>
              <a:tr h="193263">
                <a:tc>
                  <a:txBody>
                    <a:bodyPr/>
                    <a:lstStyle/>
                    <a:p>
                      <a:pPr algn="l" fontAlgn="b"/>
                      <a:endParaRPr lang="en-US" sz="1100" b="1"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endParaRPr lang="en-US" sz="1100" b="1"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705796106"/>
                  </a:ext>
                </a:extLst>
              </a:tr>
              <a:tr h="193263">
                <a:tc>
                  <a:txBody>
                    <a:bodyPr/>
                    <a:lstStyle/>
                    <a:p>
                      <a:pPr algn="r" fontAlgn="b"/>
                      <a:r>
                        <a:rPr lang="en-US" sz="1100" u="none" strike="noStrike">
                          <a:effectLst/>
                        </a:rPr>
                        <a:t>13</a:t>
                      </a:r>
                      <a:endParaRPr lang="en-US" sz="1100" b="1" i="0" u="none" strike="noStrike">
                        <a:solidFill>
                          <a:srgbClr val="0070C0"/>
                        </a:solidFill>
                        <a:effectLst/>
                        <a:latin typeface="Calibri" panose="020F0502020204030204" pitchFamily="34" charset="0"/>
                      </a:endParaRPr>
                    </a:p>
                  </a:txBody>
                  <a:tcPr marL="6350" marR="6350" marT="6350" marB="0" anchor="b"/>
                </a:tc>
                <a:tc>
                  <a:txBody>
                    <a:bodyPr/>
                    <a:lstStyle/>
                    <a:p>
                      <a:pPr algn="ctr" fontAlgn="b"/>
                      <a:r>
                        <a:rPr lang="en-US" sz="1100" u="none" strike="noStrike">
                          <a:effectLst/>
                        </a:rPr>
                        <a:t>[0]</a:t>
                      </a:r>
                      <a:endParaRPr lang="en-US" sz="1100" b="1"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981256058"/>
                  </a:ext>
                </a:extLst>
              </a:tr>
              <a:tr h="193263">
                <a:tc>
                  <a:txBody>
                    <a:bodyPr/>
                    <a:lstStyle/>
                    <a:p>
                      <a:pPr algn="r" fontAlgn="b"/>
                      <a:r>
                        <a:rPr lang="en-US" sz="1100" u="none" strike="noStrike">
                          <a:effectLst/>
                        </a:rPr>
                        <a:t>27</a:t>
                      </a:r>
                      <a:endParaRPr lang="en-US" sz="1100" b="1" i="0" u="none" strike="noStrike">
                        <a:solidFill>
                          <a:srgbClr val="0070C0"/>
                        </a:solidFill>
                        <a:effectLst/>
                        <a:latin typeface="Calibri" panose="020F0502020204030204" pitchFamily="34" charset="0"/>
                      </a:endParaRPr>
                    </a:p>
                  </a:txBody>
                  <a:tcPr marL="6350" marR="6350" marT="6350" marB="0" anchor="b"/>
                </a:tc>
                <a:tc>
                  <a:txBody>
                    <a:bodyPr/>
                    <a:lstStyle/>
                    <a:p>
                      <a:pPr algn="ctr" fontAlgn="b"/>
                      <a:r>
                        <a:rPr lang="en-US" sz="1100" u="none" strike="noStrike">
                          <a:effectLst/>
                        </a:rPr>
                        <a:t>[1]</a:t>
                      </a:r>
                      <a:endParaRPr lang="en-US" sz="1100" b="1"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85889464"/>
                  </a:ext>
                </a:extLst>
              </a:tr>
              <a:tr h="193263">
                <a:tc>
                  <a:txBody>
                    <a:bodyPr/>
                    <a:lstStyle/>
                    <a:p>
                      <a:pPr algn="r" fontAlgn="b"/>
                      <a:r>
                        <a:rPr lang="en-US" sz="1100" u="none" strike="noStrike">
                          <a:effectLst/>
                        </a:rPr>
                        <a:t>53</a:t>
                      </a:r>
                      <a:endParaRPr lang="en-US" sz="1100" b="1" i="0" u="none" strike="noStrike">
                        <a:solidFill>
                          <a:srgbClr val="0070C0"/>
                        </a:solidFill>
                        <a:effectLst/>
                        <a:latin typeface="Calibri" panose="020F0502020204030204" pitchFamily="34" charset="0"/>
                      </a:endParaRPr>
                    </a:p>
                  </a:txBody>
                  <a:tcPr marL="6350" marR="6350" marT="6350" marB="0" anchor="b"/>
                </a:tc>
                <a:tc>
                  <a:txBody>
                    <a:bodyPr/>
                    <a:lstStyle/>
                    <a:p>
                      <a:pPr algn="ctr" fontAlgn="b"/>
                      <a:r>
                        <a:rPr lang="en-US" sz="1100" u="none" strike="noStrike">
                          <a:effectLst/>
                        </a:rPr>
                        <a:t>[2]</a:t>
                      </a:r>
                      <a:endParaRPr lang="en-US" sz="1100" b="1"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571020207"/>
                  </a:ext>
                </a:extLst>
              </a:tr>
              <a:tr h="193263">
                <a:tc>
                  <a:txBody>
                    <a:bodyPr/>
                    <a:lstStyle/>
                    <a:p>
                      <a:pPr algn="r" fontAlgn="b"/>
                      <a:r>
                        <a:rPr lang="en-US" sz="1100" u="none" strike="noStrike">
                          <a:effectLst/>
                        </a:rPr>
                        <a:t>26</a:t>
                      </a:r>
                      <a:endParaRPr lang="en-US" sz="1100" b="1" i="0" u="none" strike="noStrike">
                        <a:solidFill>
                          <a:srgbClr val="0070C0"/>
                        </a:solidFill>
                        <a:effectLst/>
                        <a:latin typeface="Calibri" panose="020F0502020204030204" pitchFamily="34" charset="0"/>
                      </a:endParaRPr>
                    </a:p>
                  </a:txBody>
                  <a:tcPr marL="6350" marR="6350" marT="6350" marB="0" anchor="b"/>
                </a:tc>
                <a:tc>
                  <a:txBody>
                    <a:bodyPr/>
                    <a:lstStyle/>
                    <a:p>
                      <a:pPr algn="ctr" fontAlgn="b"/>
                      <a:r>
                        <a:rPr lang="en-US" sz="1100" u="none" strike="noStrike">
                          <a:effectLst/>
                        </a:rPr>
                        <a:t>[3]</a:t>
                      </a:r>
                      <a:endParaRPr lang="en-US" sz="1100" b="1"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189257889"/>
                  </a:ext>
                </a:extLst>
              </a:tr>
              <a:tr h="193263">
                <a:tc>
                  <a:txBody>
                    <a:bodyPr/>
                    <a:lstStyle/>
                    <a:p>
                      <a:pPr algn="r" fontAlgn="b"/>
                      <a:r>
                        <a:rPr lang="en-US" sz="1100" u="none" strike="noStrike">
                          <a:effectLst/>
                        </a:rPr>
                        <a:t>109</a:t>
                      </a:r>
                      <a:endParaRPr lang="en-US" sz="1100" b="1" i="0" u="none" strike="noStrike">
                        <a:solidFill>
                          <a:srgbClr val="0070C0"/>
                        </a:solidFill>
                        <a:effectLst/>
                        <a:latin typeface="Calibri" panose="020F0502020204030204" pitchFamily="34" charset="0"/>
                      </a:endParaRPr>
                    </a:p>
                  </a:txBody>
                  <a:tcPr marL="6350" marR="6350" marT="6350" marB="0" anchor="b"/>
                </a:tc>
                <a:tc>
                  <a:txBody>
                    <a:bodyPr/>
                    <a:lstStyle/>
                    <a:p>
                      <a:pPr algn="ctr" fontAlgn="b"/>
                      <a:r>
                        <a:rPr lang="en-US" sz="1100" u="none" strike="noStrike">
                          <a:effectLst/>
                        </a:rPr>
                        <a:t>[5]</a:t>
                      </a:r>
                      <a:endParaRPr lang="en-US" sz="1100" b="1"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43152088"/>
                  </a:ext>
                </a:extLst>
              </a:tr>
              <a:tr h="193263">
                <a:tc>
                  <a:txBody>
                    <a:bodyPr/>
                    <a:lstStyle/>
                    <a:p>
                      <a:pPr algn="r" fontAlgn="b"/>
                      <a:r>
                        <a:rPr lang="en-US" sz="1100" u="none" strike="noStrike">
                          <a:effectLst/>
                        </a:rPr>
                        <a:t>174</a:t>
                      </a:r>
                      <a:endParaRPr lang="en-US" sz="1100" b="1" i="0" u="none" strike="noStrike">
                        <a:solidFill>
                          <a:srgbClr val="0070C0"/>
                        </a:solidFill>
                        <a:effectLst/>
                        <a:latin typeface="Calibri" panose="020F0502020204030204" pitchFamily="34" charset="0"/>
                      </a:endParaRPr>
                    </a:p>
                  </a:txBody>
                  <a:tcPr marL="6350" marR="6350" marT="6350" marB="0" anchor="b"/>
                </a:tc>
                <a:tc>
                  <a:txBody>
                    <a:bodyPr/>
                    <a:lstStyle/>
                    <a:p>
                      <a:pPr algn="ctr" fontAlgn="b"/>
                      <a:r>
                        <a:rPr lang="en-US" sz="1100" u="none" strike="noStrike">
                          <a:effectLst/>
                        </a:rPr>
                        <a:t>[6]</a:t>
                      </a:r>
                      <a:endParaRPr lang="en-US" sz="1100" b="1"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80678985"/>
                  </a:ext>
                </a:extLst>
              </a:tr>
              <a:tr h="193263">
                <a:tc>
                  <a:txBody>
                    <a:bodyPr/>
                    <a:lstStyle/>
                    <a:p>
                      <a:pPr algn="r" fontAlgn="b"/>
                      <a:r>
                        <a:rPr lang="en-US" sz="1100" u="none" strike="noStrike">
                          <a:effectLst/>
                        </a:rPr>
                        <a:t>138</a:t>
                      </a:r>
                      <a:endParaRPr lang="en-US" sz="1100" b="1" i="0" u="none" strike="noStrike">
                        <a:solidFill>
                          <a:srgbClr val="0070C0"/>
                        </a:solidFill>
                        <a:effectLst/>
                        <a:latin typeface="Calibri" panose="020F0502020204030204" pitchFamily="34" charset="0"/>
                      </a:endParaRPr>
                    </a:p>
                  </a:txBody>
                  <a:tcPr marL="6350" marR="6350" marT="6350" marB="0" anchor="b"/>
                </a:tc>
                <a:tc>
                  <a:txBody>
                    <a:bodyPr/>
                    <a:lstStyle/>
                    <a:p>
                      <a:pPr algn="ctr" fontAlgn="b"/>
                      <a:r>
                        <a:rPr lang="en-US" sz="1100" u="none" strike="noStrike">
                          <a:effectLst/>
                        </a:rPr>
                        <a:t>[8]</a:t>
                      </a:r>
                      <a:endParaRPr lang="en-US" sz="1100" b="1"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48968525"/>
                  </a:ext>
                </a:extLst>
              </a:tr>
              <a:tr h="193263">
                <a:tc>
                  <a:txBody>
                    <a:bodyPr/>
                    <a:lstStyle/>
                    <a:p>
                      <a:pPr algn="r" fontAlgn="b"/>
                      <a:r>
                        <a:rPr lang="en-US" sz="1100" u="none" strike="noStrike">
                          <a:effectLst/>
                        </a:rPr>
                        <a:t>10</a:t>
                      </a:r>
                      <a:endParaRPr lang="en-US" sz="1100" b="1" i="0" u="none" strike="noStrike">
                        <a:solidFill>
                          <a:srgbClr val="0070C0"/>
                        </a:solidFill>
                        <a:effectLst/>
                        <a:latin typeface="Calibri" panose="020F0502020204030204" pitchFamily="34" charset="0"/>
                      </a:endParaRPr>
                    </a:p>
                  </a:txBody>
                  <a:tcPr marL="6350" marR="6350" marT="6350" marB="0" anchor="b"/>
                </a:tc>
                <a:tc>
                  <a:txBody>
                    <a:bodyPr/>
                    <a:lstStyle/>
                    <a:p>
                      <a:pPr algn="ctr" fontAlgn="b"/>
                      <a:r>
                        <a:rPr lang="en-US" sz="1100" u="none" strike="noStrike">
                          <a:effectLst/>
                        </a:rPr>
                        <a:t>[10]</a:t>
                      </a:r>
                      <a:endParaRPr lang="en-US" sz="1100" b="1"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633642560"/>
                  </a:ext>
                </a:extLst>
              </a:tr>
              <a:tr h="193263">
                <a:tc>
                  <a:txBody>
                    <a:bodyPr/>
                    <a:lstStyle/>
                    <a:p>
                      <a:pPr algn="r" fontAlgn="b"/>
                      <a:r>
                        <a:rPr lang="en-US" sz="1100" u="none" strike="noStrike">
                          <a:effectLst/>
                        </a:rPr>
                        <a:t>49</a:t>
                      </a:r>
                      <a:endParaRPr lang="en-US" sz="1100" b="1" i="0" u="none" strike="noStrike">
                        <a:solidFill>
                          <a:srgbClr val="0070C0"/>
                        </a:solidFill>
                        <a:effectLst/>
                        <a:latin typeface="Calibri" panose="020F0502020204030204" pitchFamily="34" charset="0"/>
                      </a:endParaRPr>
                    </a:p>
                  </a:txBody>
                  <a:tcPr marL="6350" marR="6350" marT="6350" marB="0" anchor="b"/>
                </a:tc>
                <a:tc>
                  <a:txBody>
                    <a:bodyPr/>
                    <a:lstStyle/>
                    <a:p>
                      <a:pPr algn="ctr" fontAlgn="b"/>
                      <a:r>
                        <a:rPr lang="en-US" sz="1100" u="none" strike="noStrike">
                          <a:effectLst/>
                        </a:rPr>
                        <a:t>[11]</a:t>
                      </a:r>
                      <a:endParaRPr lang="en-US" sz="1100" b="1"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008601686"/>
                  </a:ext>
                </a:extLst>
              </a:tr>
              <a:tr h="193263">
                <a:tc>
                  <a:txBody>
                    <a:bodyPr/>
                    <a:lstStyle/>
                    <a:p>
                      <a:pPr algn="r" fontAlgn="b"/>
                      <a:r>
                        <a:rPr lang="en-US" sz="1100" u="none" strike="noStrike">
                          <a:effectLst/>
                        </a:rPr>
                        <a:t>24</a:t>
                      </a:r>
                      <a:endParaRPr lang="en-US" sz="1100" b="1" i="0" u="none" strike="noStrike">
                        <a:solidFill>
                          <a:srgbClr val="0070C0"/>
                        </a:solidFill>
                        <a:effectLst/>
                        <a:latin typeface="Calibri" panose="020F0502020204030204" pitchFamily="34" charset="0"/>
                      </a:endParaRPr>
                    </a:p>
                  </a:txBody>
                  <a:tcPr marL="6350" marR="6350" marT="6350" marB="0" anchor="b"/>
                </a:tc>
                <a:tc>
                  <a:txBody>
                    <a:bodyPr/>
                    <a:lstStyle/>
                    <a:p>
                      <a:pPr algn="ctr" fontAlgn="b"/>
                      <a:r>
                        <a:rPr lang="en-US" sz="1100" u="none" strike="noStrike" dirty="0">
                          <a:effectLst/>
                        </a:rPr>
                        <a:t>[12]</a:t>
                      </a:r>
                      <a:endParaRPr lang="en-US" sz="1100" b="1" i="0" u="none" strike="noStrike" dirty="0">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950712679"/>
                  </a:ext>
                </a:extLst>
              </a:tr>
            </a:tbl>
          </a:graphicData>
        </a:graphic>
      </p:graphicFrame>
      <p:sp>
        <p:nvSpPr>
          <p:cNvPr id="4" name="Oval 3"/>
          <p:cNvSpPr/>
          <p:nvPr/>
        </p:nvSpPr>
        <p:spPr>
          <a:xfrm>
            <a:off x="2185060" y="2553195"/>
            <a:ext cx="1591293" cy="41563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4567827" y="2607124"/>
            <a:ext cx="889987" cy="307777"/>
          </a:xfrm>
          <a:prstGeom prst="rect">
            <a:avLst/>
          </a:prstGeom>
          <a:noFill/>
        </p:spPr>
        <p:txBody>
          <a:bodyPr wrap="none" rtlCol="0">
            <a:spAutoFit/>
          </a:bodyPr>
          <a:lstStyle/>
          <a:p>
            <a:r>
              <a:rPr lang="en-US" b="1" dirty="0">
                <a:solidFill>
                  <a:srgbClr val="FF0000"/>
                </a:solidFill>
              </a:rPr>
              <a:t>Hashing</a:t>
            </a:r>
          </a:p>
        </p:txBody>
      </p:sp>
      <p:cxnSp>
        <p:nvCxnSpPr>
          <p:cNvPr id="7" name="Straight Arrow Connector 6"/>
          <p:cNvCxnSpPr/>
          <p:nvPr/>
        </p:nvCxnSpPr>
        <p:spPr>
          <a:xfrm flipH="1">
            <a:off x="3895106" y="2761012"/>
            <a:ext cx="57188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75649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1"/>
          <p:cNvSpPr txBox="1">
            <a:spLocks noGrp="1"/>
          </p:cNvSpPr>
          <p:nvPr>
            <p:ph type="title"/>
          </p:nvPr>
        </p:nvSpPr>
        <p:spPr>
          <a:xfrm>
            <a:off x="258232" y="214489"/>
            <a:ext cx="8513234" cy="816042"/>
          </a:xfrm>
          <a:prstGeom prst="rect">
            <a:avLst/>
          </a:prstGeom>
        </p:spPr>
        <p:txBody>
          <a:bodyPr>
            <a:normAutofit fontScale="90000"/>
          </a:bodyPr>
          <a:lstStyle/>
          <a:p>
            <a:r>
              <a:rPr dirty="0"/>
              <a:t>Hash Code for a Primitive type</a:t>
            </a:r>
          </a:p>
        </p:txBody>
      </p:sp>
      <p:sp>
        <p:nvSpPr>
          <p:cNvPr id="81" name="Content Placeholder 2"/>
          <p:cNvSpPr txBox="1">
            <a:spLocks noGrp="1"/>
          </p:cNvSpPr>
          <p:nvPr>
            <p:ph type="body" idx="1"/>
          </p:nvPr>
        </p:nvSpPr>
        <p:spPr>
          <a:xfrm>
            <a:off x="400049" y="1309511"/>
            <a:ext cx="8229601" cy="3241942"/>
          </a:xfrm>
          <a:prstGeom prst="rect">
            <a:avLst/>
          </a:prstGeom>
        </p:spPr>
        <p:txBody>
          <a:bodyPr/>
          <a:lstStyle/>
          <a:p>
            <a:r>
              <a:rPr dirty="0"/>
              <a:t>If data type is </a:t>
            </a:r>
            <a:r>
              <a:rPr b="1" dirty="0" err="1">
                <a:latin typeface="Courier New"/>
                <a:ea typeface="Courier New"/>
                <a:cs typeface="Courier New"/>
                <a:sym typeface="Courier New"/>
              </a:rPr>
              <a:t>int</a:t>
            </a:r>
            <a:r>
              <a:rPr dirty="0"/>
              <a:t>, </a:t>
            </a:r>
          </a:p>
          <a:p>
            <a:pPr lvl="1"/>
            <a:r>
              <a:rPr sz="2000" dirty="0"/>
              <a:t>Use the key itself</a:t>
            </a:r>
          </a:p>
          <a:p>
            <a:r>
              <a:rPr dirty="0"/>
              <a:t>For </a:t>
            </a:r>
            <a:r>
              <a:rPr b="1" dirty="0">
                <a:latin typeface="Courier New"/>
                <a:ea typeface="Courier New"/>
                <a:cs typeface="Courier New"/>
                <a:sym typeface="Courier New"/>
              </a:rPr>
              <a:t>byte, short, char</a:t>
            </a:r>
            <a:r>
              <a:rPr dirty="0"/>
              <a:t>: </a:t>
            </a:r>
          </a:p>
          <a:p>
            <a:pPr lvl="1"/>
            <a:r>
              <a:rPr sz="2000" dirty="0"/>
              <a:t>Cast as </a:t>
            </a:r>
            <a:r>
              <a:rPr sz="2000" b="1" dirty="0" err="1">
                <a:latin typeface="Courier New"/>
                <a:ea typeface="Courier New"/>
                <a:cs typeface="Courier New"/>
                <a:sym typeface="Courier New"/>
              </a:rPr>
              <a:t>int</a:t>
            </a:r>
            <a:endParaRPr sz="2000" b="1" dirty="0">
              <a:latin typeface="Courier New"/>
              <a:ea typeface="Courier New"/>
              <a:cs typeface="Courier New"/>
              <a:sym typeface="Courier New"/>
            </a:endParaRPr>
          </a:p>
          <a:p>
            <a:r>
              <a:rPr dirty="0"/>
              <a:t>Other primitive types</a:t>
            </a:r>
          </a:p>
          <a:p>
            <a:pPr lvl="1"/>
            <a:r>
              <a:rPr sz="2000" dirty="0"/>
              <a:t>Manipulate internal binary representations</a:t>
            </a:r>
          </a:p>
        </p:txBody>
      </p:sp>
      <p:sp>
        <p:nvSpPr>
          <p:cNvPr id="2" name="Rectangle 1"/>
          <p:cNvSpPr/>
          <p:nvPr/>
        </p:nvSpPr>
        <p:spPr>
          <a:xfrm>
            <a:off x="547260" y="4830433"/>
            <a:ext cx="7665165" cy="1200329"/>
          </a:xfrm>
          <a:prstGeom prst="rect">
            <a:avLst/>
          </a:prstGeom>
        </p:spPr>
        <p:txBody>
          <a:bodyPr wrap="square">
            <a:spAutoFit/>
          </a:bodyPr>
          <a:lstStyle/>
          <a:p>
            <a:pPr marL="171450" indent="-171450">
              <a:buFont typeface="Arial" panose="020B0604020202020204" pitchFamily="34" charset="0"/>
              <a:buChar char="•"/>
            </a:pPr>
            <a:r>
              <a:rPr lang="en-US" sz="1800" dirty="0">
                <a:solidFill>
                  <a:srgbClr val="7030A0"/>
                </a:solidFill>
              </a:rPr>
              <a:t>Array index vs. Keys</a:t>
            </a:r>
          </a:p>
          <a:p>
            <a:pPr marL="171450" indent="-171450">
              <a:buFont typeface="Arial" panose="020B0604020202020204" pitchFamily="34" charset="0"/>
              <a:buChar char="•"/>
            </a:pPr>
            <a:r>
              <a:rPr lang="en-US" sz="1800" dirty="0">
                <a:solidFill>
                  <a:srgbClr val="7030A0"/>
                </a:solidFill>
              </a:rPr>
              <a:t>Key was a phone number for the earlier example</a:t>
            </a:r>
          </a:p>
          <a:p>
            <a:pPr marL="171450" indent="-171450">
              <a:buFont typeface="Arial" panose="020B0604020202020204" pitchFamily="34" charset="0"/>
              <a:buChar char="•"/>
            </a:pPr>
            <a:r>
              <a:rPr lang="en-US" sz="1800" dirty="0">
                <a:solidFill>
                  <a:srgbClr val="7030A0"/>
                </a:solidFill>
              </a:rPr>
              <a:t>Need to “convert” a phone number into an index (integer) placing it (phone) into hash table (array)</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5449" y="185999"/>
            <a:ext cx="8229600" cy="809084"/>
          </a:xfrm>
        </p:spPr>
        <p:txBody>
          <a:bodyPr>
            <a:normAutofit/>
          </a:bodyPr>
          <a:lstStyle/>
          <a:p>
            <a:r>
              <a:rPr lang="en-US" sz="4000" dirty="0"/>
              <a:t>Video Notes</a:t>
            </a:r>
          </a:p>
        </p:txBody>
      </p:sp>
      <p:sp>
        <p:nvSpPr>
          <p:cNvPr id="3" name="Content Placeholder 2"/>
          <p:cNvSpPr>
            <a:spLocks noGrp="1"/>
          </p:cNvSpPr>
          <p:nvPr>
            <p:ph idx="1"/>
          </p:nvPr>
        </p:nvSpPr>
        <p:spPr>
          <a:xfrm>
            <a:off x="425449" y="995084"/>
            <a:ext cx="8229601" cy="5177116"/>
          </a:xfrm>
        </p:spPr>
        <p:txBody>
          <a:bodyPr>
            <a:normAutofit lnSpcReduction="10000"/>
          </a:bodyPr>
          <a:lstStyle/>
          <a:p>
            <a:r>
              <a:rPr lang="en-US" dirty="0"/>
              <a:t>Hashing</a:t>
            </a:r>
          </a:p>
          <a:p>
            <a:pPr lvl="1"/>
            <a:r>
              <a:rPr lang="en-US" sz="2000" dirty="0">
                <a:hlinkClick r:id="rId2"/>
              </a:rPr>
              <a:t>https://mediaplayer.pearsoncmg.com/assets/secs-vn-ch22a-hashing</a:t>
            </a:r>
            <a:endParaRPr lang="en-US" sz="2000" dirty="0"/>
          </a:p>
          <a:p>
            <a:r>
              <a:rPr lang="en-US" dirty="0"/>
              <a:t>Resolving Collisions</a:t>
            </a:r>
          </a:p>
          <a:p>
            <a:pPr lvl="1"/>
            <a:r>
              <a:rPr lang="en-US" sz="2000" dirty="0">
                <a:hlinkClick r:id="rId3"/>
              </a:rPr>
              <a:t>https://mediaplayer.pearsoncmg.com/assets/secs-vn-ch22b-resolving-collisions</a:t>
            </a:r>
            <a:endParaRPr lang="en-US" sz="2000" dirty="0"/>
          </a:p>
          <a:p>
            <a:r>
              <a:rPr lang="en-US" dirty="0"/>
              <a:t>Efficiency of Hashing</a:t>
            </a:r>
          </a:p>
          <a:p>
            <a:pPr lvl="1"/>
            <a:r>
              <a:rPr lang="en-US" sz="2000" dirty="0">
                <a:hlinkClick r:id="rId4"/>
              </a:rPr>
              <a:t>https://mediaplayer.pearsoncmg.com/assets/secs-vn-ch23a-effciency-of-hashing</a:t>
            </a:r>
            <a:endParaRPr lang="en-US" sz="2000" dirty="0"/>
          </a:p>
          <a:p>
            <a:r>
              <a:rPr lang="en-US" dirty="0"/>
              <a:t>Implementing a Dictionary</a:t>
            </a:r>
          </a:p>
          <a:p>
            <a:pPr lvl="1"/>
            <a:r>
              <a:rPr lang="en-US" sz="2000" dirty="0">
                <a:hlinkClick r:id="rId5"/>
              </a:rPr>
              <a:t>https://mediaplayer.pearsoncmg.com/assets/secs-vn-ch23b-implementing-a-dictionary</a:t>
            </a:r>
            <a:endParaRPr lang="en-US" sz="2000" dirty="0"/>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0">
              <a:lnSpc>
                <a:spcPct val="100000"/>
              </a:lnSpc>
              <a:spcBef>
                <a:spcPts val="0"/>
              </a:spcBef>
              <a:spcAft>
                <a:spcPts val="0"/>
              </a:spcAft>
              <a:buClrTx/>
              <a:buSzTx/>
              <a:buFontTx/>
              <a:buNone/>
              <a:tabLst/>
              <a:defRPr/>
            </a:pPr>
            <a:fld id="{FEB2FE99-AB5D-4E28-8439-9719B888CCAA}" type="slidenum">
              <a:rPr kumimoji="0" lang="en-US" sz="900" b="0" i="0" u="none" strike="noStrike" kern="0" cap="none" spc="0" normalizeH="0" baseline="0" noProof="0" smtClean="0">
                <a:ln>
                  <a:noFill/>
                </a:ln>
                <a:solidFill>
                  <a:srgbClr val="FFFFFF"/>
                </a:solidFill>
                <a:effectLst/>
                <a:uLnTx/>
                <a:uFillTx/>
                <a:latin typeface="Arial"/>
                <a:cs typeface="Arial"/>
                <a:sym typeface="Arial"/>
              </a:rPr>
              <a:pPr marL="0" marR="0" lvl="0" indent="0" algn="r" defTabSz="914400" rtl="0" eaLnBrk="1" fontAlgn="auto" latinLnBrk="0" hangingPunct="0">
                <a:lnSpc>
                  <a:spcPct val="100000"/>
                </a:lnSpc>
                <a:spcBef>
                  <a:spcPts val="0"/>
                </a:spcBef>
                <a:spcAft>
                  <a:spcPts val="0"/>
                </a:spcAft>
                <a:buClrTx/>
                <a:buSzTx/>
                <a:buFontTx/>
                <a:buNone/>
                <a:tabLst/>
                <a:defRPr/>
              </a:pPr>
              <a:t>2</a:t>
            </a:fld>
            <a:endParaRPr kumimoji="0" lang="en-US" sz="900" b="0" i="0" u="none" strike="noStrike" kern="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4178407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itle 1"/>
          <p:cNvSpPr txBox="1">
            <a:spLocks noGrp="1"/>
          </p:cNvSpPr>
          <p:nvPr>
            <p:ph type="title"/>
          </p:nvPr>
        </p:nvSpPr>
        <p:spPr>
          <a:xfrm>
            <a:off x="258232" y="178130"/>
            <a:ext cx="8513234" cy="816042"/>
          </a:xfrm>
          <a:prstGeom prst="rect">
            <a:avLst/>
          </a:prstGeom>
        </p:spPr>
        <p:txBody>
          <a:bodyPr>
            <a:normAutofit fontScale="90000"/>
          </a:bodyPr>
          <a:lstStyle/>
          <a:p>
            <a:r>
              <a:rPr dirty="0"/>
              <a:t>Computing Hash Codes</a:t>
            </a:r>
          </a:p>
        </p:txBody>
      </p:sp>
      <p:sp>
        <p:nvSpPr>
          <p:cNvPr id="73" name="Content Placeholder 2"/>
          <p:cNvSpPr txBox="1">
            <a:spLocks noGrp="1"/>
          </p:cNvSpPr>
          <p:nvPr>
            <p:ph type="body" idx="1"/>
          </p:nvPr>
        </p:nvSpPr>
        <p:spPr>
          <a:xfrm>
            <a:off x="400049" y="1140178"/>
            <a:ext cx="8229601" cy="4804810"/>
          </a:xfrm>
          <a:prstGeom prst="rect">
            <a:avLst/>
          </a:prstGeom>
        </p:spPr>
        <p:txBody>
          <a:bodyPr>
            <a:normAutofit/>
          </a:bodyPr>
          <a:lstStyle/>
          <a:p>
            <a:r>
              <a:rPr sz="2800" dirty="0"/>
              <a:t>A hash code for a string</a:t>
            </a:r>
          </a:p>
          <a:p>
            <a:pPr lvl="1"/>
            <a:r>
              <a:rPr dirty="0"/>
              <a:t>Using a character’s Unicode integer is common</a:t>
            </a:r>
            <a:endParaRPr lang="en-US" dirty="0"/>
          </a:p>
          <a:p>
            <a:pPr lvl="2"/>
            <a:r>
              <a:rPr lang="en-US" sz="2000" dirty="0"/>
              <a:t>“</a:t>
            </a:r>
            <a:r>
              <a:rPr lang="en-US" sz="2000" dirty="0">
                <a:solidFill>
                  <a:srgbClr val="7030A0"/>
                </a:solidFill>
              </a:rPr>
              <a:t>BCD</a:t>
            </a:r>
            <a:r>
              <a:rPr lang="en-US" sz="2000" dirty="0"/>
              <a:t>” vs. “</a:t>
            </a:r>
            <a:r>
              <a:rPr lang="en-US" sz="2000" dirty="0">
                <a:solidFill>
                  <a:srgbClr val="7030A0"/>
                </a:solidFill>
              </a:rPr>
              <a:t>CBD</a:t>
            </a:r>
            <a:r>
              <a:rPr lang="en-US" sz="2000" dirty="0"/>
              <a:t>” </a:t>
            </a:r>
            <a:r>
              <a:rPr lang="en-US" sz="2000" dirty="0">
                <a:sym typeface="Wingdings" panose="05000000000000000000" pitchFamily="2" charset="2"/>
              </a:rPr>
              <a:t> could generate same hash code</a:t>
            </a:r>
            <a:endParaRPr sz="2000" dirty="0"/>
          </a:p>
          <a:p>
            <a:pPr lvl="1"/>
            <a:r>
              <a:rPr dirty="0"/>
              <a:t>Better approach </a:t>
            </a:r>
          </a:p>
          <a:p>
            <a:pPr lvl="2"/>
            <a:r>
              <a:rPr sz="2000" dirty="0"/>
              <a:t>Multiply Unicode value of each character by factor based on character’s position </a:t>
            </a:r>
          </a:p>
          <a:p>
            <a:pPr lvl="2"/>
            <a:r>
              <a:rPr lang="en-US" sz="2000" dirty="0"/>
              <a:t>S</a:t>
            </a:r>
            <a:r>
              <a:rPr sz="2000" dirty="0"/>
              <a:t>um values</a:t>
            </a:r>
            <a:endParaRPr lang="en-US" sz="2000" dirty="0"/>
          </a:p>
          <a:p>
            <a:pPr marL="1016000" lvl="2" indent="0">
              <a:buNone/>
            </a:pPr>
            <a:endParaRPr dirty="0"/>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329769" name="Group 41"/>
          <p:cNvGraphicFramePr>
            <a:graphicFrameLocks noGrp="1"/>
          </p:cNvGraphicFramePr>
          <p:nvPr>
            <p:extLst>
              <p:ext uri="{D42A27DB-BD31-4B8C-83A1-F6EECF244321}">
                <p14:modId xmlns:p14="http://schemas.microsoft.com/office/powerpoint/2010/main" val="1453232325"/>
              </p:ext>
            </p:extLst>
          </p:nvPr>
        </p:nvGraphicFramePr>
        <p:xfrm>
          <a:off x="745067" y="1272823"/>
          <a:ext cx="4572000" cy="4064002"/>
        </p:xfrm>
        <a:graphic>
          <a:graphicData uri="http://schemas.openxmlformats.org/drawingml/2006/table">
            <a:tbl>
              <a:tblPr/>
              <a:tblGrid>
                <a:gridCol w="2226733">
                  <a:extLst>
                    <a:ext uri="{9D8B030D-6E8A-4147-A177-3AD203B41FA5}">
                      <a16:colId xmlns:a16="http://schemas.microsoft.com/office/drawing/2014/main" val="20000"/>
                    </a:ext>
                  </a:extLst>
                </a:gridCol>
                <a:gridCol w="2345267">
                  <a:extLst>
                    <a:ext uri="{9D8B030D-6E8A-4147-A177-3AD203B41FA5}">
                      <a16:colId xmlns:a16="http://schemas.microsoft.com/office/drawing/2014/main" val="20001"/>
                    </a:ext>
                  </a:extLst>
                </a:gridCol>
              </a:tblGrid>
              <a:tr h="45085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1" i="0" u="none" strike="noStrike" cap="none" normalizeH="0" baseline="0" dirty="0">
                          <a:ln>
                            <a:noFill/>
                          </a:ln>
                          <a:solidFill>
                            <a:schemeClr val="tx1"/>
                          </a:solidFill>
                          <a:effectLst/>
                          <a:latin typeface="Courier New" pitchFamily="49" charset="0"/>
                          <a:cs typeface="Courier New" pitchFamily="49" charset="0"/>
                        </a:rPr>
                        <a:t>Key (String)</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1" i="0" u="none" strike="noStrike" cap="none" normalizeH="0" baseline="0" dirty="0">
                          <a:ln>
                            <a:noFill/>
                          </a:ln>
                          <a:solidFill>
                            <a:schemeClr val="tx1"/>
                          </a:solidFill>
                          <a:effectLst/>
                          <a:latin typeface="Courier New" pitchFamily="49" charset="0"/>
                          <a:cs typeface="Courier New" pitchFamily="49" charset="0"/>
                        </a:rPr>
                        <a:t>Hash Code</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52438">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"Adam"</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a:ln>
                            <a:noFill/>
                          </a:ln>
                          <a:solidFill>
                            <a:schemeClr val="tx1"/>
                          </a:solidFill>
                          <a:effectLst/>
                          <a:latin typeface="Courier New" pitchFamily="49" charset="0"/>
                          <a:cs typeface="Courier New" pitchFamily="49" charset="0"/>
                        </a:rPr>
                        <a:t>2035631</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5085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"Eve"</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700068</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52438">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"Harry"</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69496448</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5085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"Jim"</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74478</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52438">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"Joe"</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74656</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45085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rgbClr val="7030A0"/>
                          </a:solidFill>
                          <a:effectLst/>
                          <a:latin typeface="Courier New" pitchFamily="49" charset="0"/>
                          <a:cs typeface="Courier New" pitchFamily="49" charset="0"/>
                        </a:rPr>
                        <a:t>"Juliet"</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rgbClr val="7030A0"/>
                          </a:solidFill>
                          <a:effectLst/>
                          <a:latin typeface="Courier New" pitchFamily="49" charset="0"/>
                          <a:cs typeface="Courier New" pitchFamily="49" charset="0"/>
                        </a:rPr>
                        <a:t>-2065036585</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452438">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"Katherine"</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2079199209</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45085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"Sue"</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Courier New" pitchFamily="49" charset="0"/>
                          <a:cs typeface="Courier New" pitchFamily="49" charset="0"/>
                        </a:rPr>
                        <a:t>83491</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sp>
        <p:nvSpPr>
          <p:cNvPr id="4" name="Rectangle 3"/>
          <p:cNvSpPr/>
          <p:nvPr/>
        </p:nvSpPr>
        <p:spPr>
          <a:xfrm>
            <a:off x="5609230" y="6469039"/>
            <a:ext cx="3534770" cy="38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93C622CF-2891-4986-A605-39C482228D69}"/>
              </a:ext>
            </a:extLst>
          </p:cNvPr>
          <p:cNvSpPr txBox="1">
            <a:spLocks/>
          </p:cNvSpPr>
          <p:nvPr/>
        </p:nvSpPr>
        <p:spPr>
          <a:xfrm>
            <a:off x="314677" y="158045"/>
            <a:ext cx="8513234" cy="816042"/>
          </a:xfrm>
          <a:prstGeom prst="rect">
            <a:avLst/>
          </a:prstGeom>
        </p:spPr>
        <p:txBody>
          <a:bodyPr>
            <a:normAutofit fontScale="97500"/>
          </a:bodyPr>
          <a:lstStyle>
            <a:lvl1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1pPr>
            <a:lvl2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2pPr>
            <a:lvl3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3pPr>
            <a:lvl4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4pPr>
            <a:lvl5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5pPr>
            <a:lvl6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6pPr>
            <a:lvl7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7pPr>
            <a:lvl8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8pPr>
            <a:lvl9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9pPr>
          </a:lstStyle>
          <a:p>
            <a:pPr hangingPunct="1"/>
            <a:r>
              <a:rPr lang="en-US" dirty="0"/>
              <a:t>Sample Strings &amp; Hash Codes</a:t>
            </a:r>
          </a:p>
        </p:txBody>
      </p:sp>
      <p:sp>
        <p:nvSpPr>
          <p:cNvPr id="2" name="Rectangle 1"/>
          <p:cNvSpPr/>
          <p:nvPr/>
        </p:nvSpPr>
        <p:spPr>
          <a:xfrm>
            <a:off x="424989" y="5772652"/>
            <a:ext cx="3937296" cy="461665"/>
          </a:xfrm>
          <a:prstGeom prst="rect">
            <a:avLst/>
          </a:prstGeom>
        </p:spPr>
        <p:txBody>
          <a:bodyPr wrap="none">
            <a:spAutoFit/>
          </a:bodyPr>
          <a:lstStyle/>
          <a:p>
            <a:pPr marL="171450" indent="-171450">
              <a:buFont typeface="Arial" panose="020B0604020202020204" pitchFamily="34" charset="0"/>
              <a:buChar char="•"/>
            </a:pPr>
            <a:r>
              <a:rPr lang="en-US" sz="2400" dirty="0"/>
              <a:t>Example: </a:t>
            </a:r>
            <a:r>
              <a:rPr lang="en-US" sz="2400" dirty="0" err="1"/>
              <a:t>calcHashCode</a:t>
            </a:r>
            <a:r>
              <a:rPr lang="en-US" sz="2400" dirty="0"/>
              <a:t>()</a:t>
            </a:r>
          </a:p>
        </p:txBody>
      </p:sp>
    </p:spTree>
    <p:extLst>
      <p:ext uri="{BB962C8B-B14F-4D97-AF65-F5344CB8AC3E}">
        <p14:creationId xmlns:p14="http://schemas.microsoft.com/office/powerpoint/2010/main" val="29217330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Title 1"/>
          <p:cNvSpPr txBox="1">
            <a:spLocks noGrp="1"/>
          </p:cNvSpPr>
          <p:nvPr>
            <p:ph type="title"/>
          </p:nvPr>
        </p:nvSpPr>
        <p:spPr>
          <a:xfrm>
            <a:off x="258233" y="117731"/>
            <a:ext cx="8513234" cy="816042"/>
          </a:xfrm>
          <a:prstGeom prst="rect">
            <a:avLst/>
          </a:prstGeom>
        </p:spPr>
        <p:txBody>
          <a:bodyPr>
            <a:normAutofit fontScale="90000"/>
          </a:bodyPr>
          <a:lstStyle/>
          <a:p>
            <a:r>
              <a:rPr dirty="0"/>
              <a:t>Computing Hash Codes</a:t>
            </a:r>
          </a:p>
        </p:txBody>
      </p:sp>
      <p:sp>
        <p:nvSpPr>
          <p:cNvPr id="76" name="Content Placeholder 2"/>
          <p:cNvSpPr txBox="1">
            <a:spLocks noGrp="1"/>
          </p:cNvSpPr>
          <p:nvPr>
            <p:ph type="body" idx="1"/>
          </p:nvPr>
        </p:nvSpPr>
        <p:spPr>
          <a:xfrm>
            <a:off x="258233" y="1225462"/>
            <a:ext cx="8229601" cy="2505693"/>
          </a:xfrm>
          <a:prstGeom prst="rect">
            <a:avLst/>
          </a:prstGeom>
        </p:spPr>
        <p:txBody>
          <a:bodyPr>
            <a:normAutofit fontScale="92500" lnSpcReduction="20000"/>
          </a:bodyPr>
          <a:lstStyle/>
          <a:p>
            <a:r>
              <a:rPr sz="2600" dirty="0"/>
              <a:t>Hash code for a string example:</a:t>
            </a:r>
          </a:p>
          <a:p>
            <a:pPr marL="101600" indent="0">
              <a:buNone/>
            </a:pPr>
            <a:endParaRPr dirty="0"/>
          </a:p>
          <a:p>
            <a:endParaRPr lang="en-US" dirty="0"/>
          </a:p>
          <a:p>
            <a:endParaRPr dirty="0"/>
          </a:p>
          <a:p>
            <a:r>
              <a:rPr sz="2600" dirty="0"/>
              <a:t>Java code to do this</a:t>
            </a:r>
            <a:r>
              <a:rPr lang="en-US" sz="2600" dirty="0"/>
              <a:t> | </a:t>
            </a:r>
            <a:r>
              <a:rPr lang="en-US" sz="2600" dirty="0" err="1"/>
              <a:t>calcHashCode</a:t>
            </a:r>
            <a:r>
              <a:rPr lang="en-US" sz="2600" dirty="0"/>
              <a:t>()</a:t>
            </a:r>
            <a:r>
              <a:rPr sz="2600" dirty="0"/>
              <a:t>:</a:t>
            </a:r>
          </a:p>
        </p:txBody>
      </p:sp>
      <p:sp>
        <p:nvSpPr>
          <p:cNvPr id="77" name="u0gn-1 + u1gn-2 + … + un-2g + un-1"/>
          <p:cNvSpPr txBox="1"/>
          <p:nvPr/>
        </p:nvSpPr>
        <p:spPr>
          <a:xfrm>
            <a:off x="902971" y="1722488"/>
            <a:ext cx="6408162" cy="523220"/>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a:defRPr sz="2900" b="1">
                <a:latin typeface="Courier New"/>
                <a:ea typeface="Courier New"/>
                <a:cs typeface="Courier New"/>
                <a:sym typeface="Courier New"/>
              </a:defRPr>
            </a:pPr>
            <a:r>
              <a:rPr sz="2800" dirty="0"/>
              <a:t>u</a:t>
            </a:r>
            <a:r>
              <a:rPr sz="2800" baseline="-5999" dirty="0"/>
              <a:t>0</a:t>
            </a:r>
            <a:r>
              <a:rPr sz="2800" dirty="0"/>
              <a:t>g</a:t>
            </a:r>
            <a:r>
              <a:rPr sz="2800" baseline="31999" dirty="0"/>
              <a:t>n-1</a:t>
            </a:r>
            <a:r>
              <a:rPr sz="2800" dirty="0"/>
              <a:t> + u</a:t>
            </a:r>
            <a:r>
              <a:rPr sz="2800" baseline="-5999" dirty="0"/>
              <a:t>1</a:t>
            </a:r>
            <a:r>
              <a:rPr sz="2800" dirty="0"/>
              <a:t>g</a:t>
            </a:r>
            <a:r>
              <a:rPr sz="2800" baseline="31999" dirty="0"/>
              <a:t>n-2</a:t>
            </a:r>
            <a:r>
              <a:rPr sz="2800" dirty="0"/>
              <a:t> + … + u</a:t>
            </a:r>
            <a:r>
              <a:rPr sz="2800" baseline="31999" dirty="0"/>
              <a:t>n-2</a:t>
            </a:r>
            <a:r>
              <a:rPr sz="2800" dirty="0"/>
              <a:t>g + u</a:t>
            </a:r>
            <a:r>
              <a:rPr sz="2800" baseline="-5999" dirty="0"/>
              <a:t>n-1</a:t>
            </a:r>
          </a:p>
        </p:txBody>
      </p:sp>
      <p:sp>
        <p:nvSpPr>
          <p:cNvPr id="78" name="int hash = 0;…"/>
          <p:cNvSpPr txBox="1"/>
          <p:nvPr/>
        </p:nvSpPr>
        <p:spPr>
          <a:xfrm>
            <a:off x="833808" y="3621973"/>
            <a:ext cx="4645892" cy="11582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344804">
              <a:tabLst>
                <a:tab pos="342900" algn="l"/>
              </a:tabLst>
              <a:defRPr sz="1800">
                <a:latin typeface="Menlo"/>
                <a:ea typeface="Menlo"/>
                <a:cs typeface="Menlo"/>
                <a:sym typeface="Menlo"/>
              </a:defRPr>
            </a:pPr>
            <a:r>
              <a:rPr dirty="0" err="1">
                <a:solidFill>
                  <a:srgbClr val="BA2DA2"/>
                </a:solidFill>
              </a:rPr>
              <a:t>int</a:t>
            </a:r>
            <a:r>
              <a:rPr dirty="0"/>
              <a:t> hash = </a:t>
            </a:r>
            <a:r>
              <a:rPr dirty="0">
                <a:solidFill>
                  <a:srgbClr val="272AD8"/>
                </a:solidFill>
              </a:rPr>
              <a:t>0</a:t>
            </a:r>
            <a:r>
              <a:rPr dirty="0"/>
              <a:t>;</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err="1">
                <a:solidFill>
                  <a:srgbClr val="BA2DA2"/>
                </a:solidFill>
              </a:rPr>
              <a:t>int</a:t>
            </a:r>
            <a:r>
              <a:rPr dirty="0"/>
              <a:t> n = </a:t>
            </a:r>
            <a:r>
              <a:rPr dirty="0" err="1"/>
              <a:t>s.length</a:t>
            </a:r>
            <a:r>
              <a:rPr dirty="0"/>
              <a:t>();</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solidFill>
                  <a:srgbClr val="BA2DA2"/>
                </a:solidFill>
              </a:rPr>
              <a:t>for</a:t>
            </a:r>
            <a:r>
              <a:rPr dirty="0"/>
              <a:t> (</a:t>
            </a:r>
            <a:r>
              <a:rPr dirty="0" err="1">
                <a:solidFill>
                  <a:srgbClr val="BA2DA2"/>
                </a:solidFill>
              </a:rPr>
              <a:t>int</a:t>
            </a:r>
            <a:r>
              <a:rPr dirty="0"/>
              <a:t> </a:t>
            </a:r>
            <a:r>
              <a:rPr dirty="0" err="1"/>
              <a:t>i</a:t>
            </a:r>
            <a:r>
              <a:rPr dirty="0"/>
              <a:t> = </a:t>
            </a:r>
            <a:r>
              <a:rPr dirty="0">
                <a:solidFill>
                  <a:srgbClr val="272AD8"/>
                </a:solidFill>
              </a:rPr>
              <a:t>0</a:t>
            </a:r>
            <a:r>
              <a:rPr dirty="0"/>
              <a:t>; </a:t>
            </a:r>
            <a:r>
              <a:rPr dirty="0" err="1"/>
              <a:t>i</a:t>
            </a:r>
            <a:r>
              <a:rPr dirty="0"/>
              <a:t> &lt; n; </a:t>
            </a:r>
            <a:r>
              <a:rPr dirty="0" err="1"/>
              <a:t>i</a:t>
            </a:r>
            <a:r>
              <a:rPr dirty="0"/>
              <a:t>++)</a:t>
            </a:r>
            <a:endParaRPr dirty="0">
              <a:latin typeface="+mj-lt"/>
              <a:ea typeface="+mj-ea"/>
              <a:cs typeface="+mj-cs"/>
              <a:sym typeface="Helvetica"/>
            </a:endParaRPr>
          </a:p>
          <a:p>
            <a:pPr defTabSz="344804">
              <a:tabLst>
                <a:tab pos="342900" algn="l"/>
              </a:tabLst>
              <a:defRPr sz="1800">
                <a:latin typeface="Menlo"/>
                <a:ea typeface="Menlo"/>
                <a:cs typeface="Menlo"/>
                <a:sym typeface="Menlo"/>
              </a:defRPr>
            </a:pPr>
            <a:r>
              <a:rPr dirty="0"/>
              <a:t>   hash = g * hash + </a:t>
            </a:r>
            <a:r>
              <a:rPr dirty="0" err="1"/>
              <a:t>s.charAt</a:t>
            </a:r>
            <a:r>
              <a:rPr dirty="0"/>
              <a:t>(</a:t>
            </a:r>
            <a:r>
              <a:rPr dirty="0" err="1"/>
              <a:t>i</a:t>
            </a:r>
            <a:r>
              <a:rPr dirty="0"/>
              <a:t>);</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6"/>
          <p:cNvSpPr>
            <a:spLocks noGrp="1" noChangeArrowheads="1"/>
          </p:cNvSpPr>
          <p:nvPr>
            <p:ph type="sldNum" sz="quarter" idx="12"/>
          </p:nvPr>
        </p:nvSpPr>
        <p:spPr>
          <a:ln/>
        </p:spPr>
        <p:txBody>
          <a:bodyPr/>
          <a:lstStyle/>
          <a:p>
            <a:pPr marL="0" marR="0" lvl="0" indent="0" algn="r" defTabSz="914400" rtl="0" eaLnBrk="1" fontAlgn="auto" latinLnBrk="0" hangingPunct="0">
              <a:lnSpc>
                <a:spcPct val="100000"/>
              </a:lnSpc>
              <a:spcBef>
                <a:spcPts val="0"/>
              </a:spcBef>
              <a:spcAft>
                <a:spcPts val="0"/>
              </a:spcAft>
              <a:buClrTx/>
              <a:buSzTx/>
              <a:buFontTx/>
              <a:buNone/>
              <a:tabLst/>
              <a:defRPr/>
            </a:pPr>
            <a:fld id="{F443EE09-F6B5-44ED-83CC-2555E560A3B2}" type="slidenum">
              <a:rPr kumimoji="0" lang="en-US" sz="1400" b="0" i="0" u="none" strike="noStrike" kern="0" cap="none" spc="0" normalizeH="0" baseline="0" noProof="0">
                <a:ln>
                  <a:noFill/>
                </a:ln>
                <a:solidFill>
                  <a:srgbClr val="000000"/>
                </a:solidFill>
                <a:effectLst/>
                <a:uLnTx/>
                <a:uFillTx/>
                <a:latin typeface="Arial"/>
                <a:ea typeface="+mn-ea"/>
                <a:cs typeface="+mn-cs"/>
                <a:sym typeface="Arial"/>
              </a:rPr>
              <a:pPr marL="0" marR="0" lvl="0" indent="0" algn="r" defTabSz="914400" rtl="0" eaLnBrk="1" fontAlgn="auto" latinLnBrk="0" hangingPunct="0">
                <a:lnSpc>
                  <a:spcPct val="100000"/>
                </a:lnSpc>
                <a:spcBef>
                  <a:spcPts val="0"/>
                </a:spcBef>
                <a:spcAft>
                  <a:spcPts val="0"/>
                </a:spcAft>
                <a:buClrTx/>
                <a:buSzTx/>
                <a:buFontTx/>
                <a:buNone/>
                <a:tabLst/>
                <a:defRPr/>
              </a:pPr>
              <a:t>23</a:t>
            </a:fld>
            <a:endParaRPr kumimoji="0" lang="en-US" sz="1400" b="0" i="0" u="none" strike="noStrike" kern="0" cap="none" spc="0" normalizeH="0" baseline="0" noProof="0">
              <a:ln>
                <a:noFill/>
              </a:ln>
              <a:solidFill>
                <a:srgbClr val="000000"/>
              </a:solidFill>
              <a:effectLst/>
              <a:uLnTx/>
              <a:uFillTx/>
              <a:latin typeface="Arial"/>
              <a:ea typeface="+mn-ea"/>
              <a:cs typeface="+mn-cs"/>
              <a:sym typeface="Arial"/>
            </a:endParaRPr>
          </a:p>
        </p:txBody>
      </p:sp>
      <p:sp>
        <p:nvSpPr>
          <p:cNvPr id="7170" name="Rectangle 6"/>
          <p:cNvSpPr txBox="1">
            <a:spLocks noGrp="1" noChangeArrowheads="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35D9821-0FC8-45EB-A909-6F061E74C83D}" type="slidenum">
              <a:rPr kumimoji="0" lang="en-US" sz="1400" b="0" i="0" u="none" strike="noStrike" kern="1200" cap="none" spc="0" normalizeH="0" baseline="0" noProof="0">
                <a:ln>
                  <a:noFill/>
                </a:ln>
                <a:solidFill>
                  <a:srgbClr val="000000"/>
                </a:solidFill>
                <a:effectLst/>
                <a:uLnTx/>
                <a:uFillTx/>
                <a:latin typeface="Arial" charset="0"/>
                <a:ea typeface="+mn-ea"/>
                <a:cs typeface="+mn-cs"/>
                <a:sym typeface="Arial"/>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en-US" sz="1400" b="0" i="0" u="none" strike="noStrike" kern="1200" cap="none" spc="0" normalizeH="0" baseline="0" noProof="0">
              <a:ln>
                <a:noFill/>
              </a:ln>
              <a:solidFill>
                <a:srgbClr val="000000"/>
              </a:solidFill>
              <a:effectLst/>
              <a:uLnTx/>
              <a:uFillTx/>
              <a:latin typeface="Arial" charset="0"/>
              <a:ea typeface="+mn-ea"/>
              <a:cs typeface="+mn-cs"/>
              <a:sym typeface="Arial"/>
            </a:endParaRPr>
          </a:p>
        </p:txBody>
      </p:sp>
      <p:sp>
        <p:nvSpPr>
          <p:cNvPr id="7171" name="Rectangle 6"/>
          <p:cNvSpPr txBox="1">
            <a:spLocks noGrp="1" noChangeArrowheads="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8C64722-F5A1-4260-B79C-A7BBC3CCAE9D}" type="slidenum">
              <a:rPr kumimoji="0" lang="en-US" sz="1400" b="0" i="0" u="none" strike="noStrike" kern="1200" cap="none" spc="0" normalizeH="0" baseline="0" noProof="0">
                <a:ln>
                  <a:noFill/>
                </a:ln>
                <a:solidFill>
                  <a:srgbClr val="000000"/>
                </a:solidFill>
                <a:effectLst/>
                <a:uLnTx/>
                <a:uFillTx/>
                <a:latin typeface="Arial" charset="0"/>
                <a:ea typeface="+mn-ea"/>
                <a:cs typeface="+mn-cs"/>
                <a:sym typeface="Arial"/>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en-US" sz="1400" b="0" i="0" u="none" strike="noStrike" kern="1200" cap="none" spc="0" normalizeH="0" baseline="0" noProof="0">
              <a:ln>
                <a:noFill/>
              </a:ln>
              <a:solidFill>
                <a:srgbClr val="000000"/>
              </a:solidFill>
              <a:effectLst/>
              <a:uLnTx/>
              <a:uFillTx/>
              <a:latin typeface="Arial" charset="0"/>
              <a:ea typeface="+mn-ea"/>
              <a:cs typeface="+mn-cs"/>
              <a:sym typeface="Arial"/>
            </a:endParaRPr>
          </a:p>
        </p:txBody>
      </p:sp>
      <p:sp>
        <p:nvSpPr>
          <p:cNvPr id="7172" name="Rectangle 6"/>
          <p:cNvSpPr txBox="1">
            <a:spLocks noGrp="1" noChangeArrowheads="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A1DF456-8841-48FC-984F-137565B07190}" type="slidenum">
              <a:rPr kumimoji="0" lang="en-US" sz="1400" b="0" i="0" u="none" strike="noStrike" kern="1200" cap="none" spc="0" normalizeH="0" baseline="0" noProof="0">
                <a:ln>
                  <a:noFill/>
                </a:ln>
                <a:solidFill>
                  <a:srgbClr val="000000"/>
                </a:solidFill>
                <a:effectLst/>
                <a:uLnTx/>
                <a:uFillTx/>
                <a:latin typeface="Arial" charset="0"/>
                <a:ea typeface="+mn-ea"/>
                <a:cs typeface="+mn-cs"/>
                <a:sym typeface="Arial"/>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en-US" sz="1400" b="0" i="0" u="none" strike="noStrike" kern="1200" cap="none" spc="0" normalizeH="0" baseline="0" noProof="0">
              <a:ln>
                <a:noFill/>
              </a:ln>
              <a:solidFill>
                <a:srgbClr val="000000"/>
              </a:solidFill>
              <a:effectLst/>
              <a:uLnTx/>
              <a:uFillTx/>
              <a:latin typeface="Arial" charset="0"/>
              <a:ea typeface="+mn-ea"/>
              <a:cs typeface="+mn-cs"/>
              <a:sym typeface="Arial"/>
            </a:endParaRPr>
          </a:p>
        </p:txBody>
      </p:sp>
      <p:sp>
        <p:nvSpPr>
          <p:cNvPr id="7173" name="Slide Number Placeholder 5"/>
          <p:cNvSpPr txBox="1">
            <a:spLocks noGrp="1"/>
          </p:cNvSpPr>
          <p:nvPr/>
        </p:nvSpPr>
        <p:spPr bwMode="auto">
          <a:xfrm>
            <a:off x="6553200" y="6245225"/>
            <a:ext cx="21336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F8CC3F8-C8BD-469D-B21B-2AEDC951A4FB}" type="slidenum">
              <a:rPr kumimoji="0" lang="en-US" sz="1400" b="0" i="0" u="none" strike="noStrike" kern="1200" cap="none" spc="0" normalizeH="0" baseline="0" noProof="0">
                <a:ln>
                  <a:noFill/>
                </a:ln>
                <a:solidFill>
                  <a:srgbClr val="000000"/>
                </a:solidFill>
                <a:effectLst/>
                <a:uLnTx/>
                <a:uFillTx/>
                <a:latin typeface="Arial" charset="0"/>
                <a:ea typeface="+mn-ea"/>
                <a:cs typeface="+mn-cs"/>
                <a:sym typeface="Arial"/>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en-US" sz="1400" b="0" i="0" u="none" strike="noStrike" kern="1200" cap="none" spc="0" normalizeH="0" baseline="0" noProof="0">
              <a:ln>
                <a:noFill/>
              </a:ln>
              <a:solidFill>
                <a:srgbClr val="000000"/>
              </a:solidFill>
              <a:effectLst/>
              <a:uLnTx/>
              <a:uFillTx/>
              <a:latin typeface="Arial" charset="0"/>
              <a:ea typeface="+mn-ea"/>
              <a:cs typeface="+mn-cs"/>
              <a:sym typeface="Arial"/>
            </a:endParaRPr>
          </a:p>
        </p:txBody>
      </p:sp>
      <p:sp>
        <p:nvSpPr>
          <p:cNvPr id="7174" name="Rectangle 2"/>
          <p:cNvSpPr>
            <a:spLocks noGrp="1" noChangeArrowheads="1"/>
          </p:cNvSpPr>
          <p:nvPr>
            <p:ph type="title"/>
          </p:nvPr>
        </p:nvSpPr>
        <p:spPr>
          <a:xfrm>
            <a:off x="457200" y="218364"/>
            <a:ext cx="8229600" cy="1049146"/>
          </a:xfrm>
        </p:spPr>
        <p:txBody>
          <a:bodyPr/>
          <a:lstStyle/>
          <a:p>
            <a:pPr algn="l"/>
            <a:r>
              <a:rPr lang="en-US" sz="4000" b="1" dirty="0">
                <a:solidFill>
                  <a:srgbClr val="007FA3"/>
                </a:solidFill>
                <a:latin typeface="Times New Roman"/>
                <a:ea typeface="Times New Roman"/>
                <a:cs typeface="Times New Roman"/>
                <a:sym typeface="Times New Roman"/>
              </a:rPr>
              <a:t>Hashing Function </a:t>
            </a:r>
          </a:p>
        </p:txBody>
      </p:sp>
      <p:sp>
        <p:nvSpPr>
          <p:cNvPr id="7175" name="Rectangle 3"/>
          <p:cNvSpPr>
            <a:spLocks noGrp="1" noChangeArrowheads="1"/>
          </p:cNvSpPr>
          <p:nvPr>
            <p:ph type="body" idx="1"/>
          </p:nvPr>
        </p:nvSpPr>
        <p:spPr>
          <a:xfrm>
            <a:off x="457200" y="1231704"/>
            <a:ext cx="8434388" cy="1538792"/>
          </a:xfrm>
        </p:spPr>
        <p:txBody>
          <a:bodyPr/>
          <a:lstStyle/>
          <a:p>
            <a:pPr eaLnBrk="1" hangingPunct="1">
              <a:lnSpc>
                <a:spcPct val="80000"/>
              </a:lnSpc>
            </a:pPr>
            <a:r>
              <a:rPr lang="en-US" sz="2400" i="1" dirty="0"/>
              <a:t>Often </a:t>
            </a:r>
            <a:r>
              <a:rPr lang="en-US" sz="2400" i="1" dirty="0">
                <a:solidFill>
                  <a:srgbClr val="FF0000"/>
                </a:solidFill>
              </a:rPr>
              <a:t>non-numeric</a:t>
            </a:r>
            <a:r>
              <a:rPr lang="en-US" sz="2400" dirty="0"/>
              <a:t> keys and </a:t>
            </a:r>
            <a:r>
              <a:rPr lang="en-US" sz="2400" i="1" dirty="0">
                <a:solidFill>
                  <a:srgbClr val="FF0000"/>
                </a:solidFill>
              </a:rPr>
              <a:t>negative keys</a:t>
            </a:r>
            <a:r>
              <a:rPr lang="en-US" sz="2400" dirty="0">
                <a:solidFill>
                  <a:srgbClr val="FF0000"/>
                </a:solidFill>
              </a:rPr>
              <a:t> </a:t>
            </a:r>
            <a:r>
              <a:rPr lang="en-US" sz="2400" dirty="0"/>
              <a:t>are first </a:t>
            </a:r>
            <a:r>
              <a:rPr lang="en-US" sz="2400" i="1" dirty="0"/>
              <a:t>preprocessed</a:t>
            </a:r>
            <a:r>
              <a:rPr lang="en-US" sz="2400" dirty="0"/>
              <a:t> into a positive numeric </a:t>
            </a:r>
            <a:r>
              <a:rPr lang="en-US" sz="2400" dirty="0" err="1"/>
              <a:t>pseudokey</a:t>
            </a:r>
            <a:endParaRPr lang="en-US" sz="2400" dirty="0"/>
          </a:p>
          <a:p>
            <a:pPr lvl="1" eaLnBrk="1" hangingPunct="1">
              <a:lnSpc>
                <a:spcPct val="80000"/>
              </a:lnSpc>
            </a:pPr>
            <a:r>
              <a:rPr lang="en-US" sz="2400" dirty="0"/>
              <a:t>The </a:t>
            </a:r>
            <a:r>
              <a:rPr lang="en-US" sz="2400" dirty="0" err="1"/>
              <a:t>pseudokey</a:t>
            </a:r>
            <a:r>
              <a:rPr lang="en-US" sz="2400" dirty="0"/>
              <a:t>, </a:t>
            </a:r>
            <a:r>
              <a:rPr lang="en-US" sz="2400" b="1" dirty="0" err="1">
                <a:latin typeface="Courier New" pitchFamily="49" charset="0"/>
              </a:rPr>
              <a:t>pk</a:t>
            </a:r>
            <a:r>
              <a:rPr lang="en-US" sz="2400" dirty="0"/>
              <a:t>, is then used in the hashing function to determine </a:t>
            </a:r>
            <a:r>
              <a:rPr lang="en-US" b="1" dirty="0" err="1">
                <a:latin typeface="Courier New" pitchFamily="49" charset="0"/>
              </a:rPr>
              <a:t>i</a:t>
            </a:r>
            <a:r>
              <a:rPr lang="en-US" sz="2000" b="1" dirty="0" err="1">
                <a:latin typeface="Courier New" pitchFamily="49" charset="0"/>
              </a:rPr>
              <a:t>p</a:t>
            </a:r>
            <a:endParaRPr lang="en-US" sz="2400" b="1" dirty="0"/>
          </a:p>
        </p:txBody>
      </p:sp>
      <p:grpSp>
        <p:nvGrpSpPr>
          <p:cNvPr id="7177" name="Group 38"/>
          <p:cNvGrpSpPr>
            <a:grpSpLocks/>
          </p:cNvGrpSpPr>
          <p:nvPr/>
        </p:nvGrpSpPr>
        <p:grpSpPr bwMode="auto">
          <a:xfrm>
            <a:off x="479283" y="3212336"/>
            <a:ext cx="8466138" cy="1143000"/>
            <a:chOff x="201" y="2814"/>
            <a:chExt cx="5333" cy="863"/>
          </a:xfrm>
        </p:grpSpPr>
        <p:sp>
          <p:nvSpPr>
            <p:cNvPr id="7185" name="AutoShape 28"/>
            <p:cNvSpPr>
              <a:spLocks noChangeAspect="1" noChangeArrowheads="1"/>
            </p:cNvSpPr>
            <p:nvPr/>
          </p:nvSpPr>
          <p:spPr bwMode="auto">
            <a:xfrm>
              <a:off x="201" y="2814"/>
              <a:ext cx="5319" cy="8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sym typeface="Arial"/>
              </a:endParaRPr>
            </a:p>
          </p:txBody>
        </p:sp>
        <p:sp>
          <p:nvSpPr>
            <p:cNvPr id="7186" name="Text Box 29"/>
            <p:cNvSpPr txBox="1">
              <a:spLocks noChangeArrowheads="1"/>
            </p:cNvSpPr>
            <p:nvPr/>
          </p:nvSpPr>
          <p:spPr bwMode="auto">
            <a:xfrm>
              <a:off x="3354" y="2833"/>
              <a:ext cx="1305" cy="810"/>
            </a:xfrm>
            <a:prstGeom prst="rect">
              <a:avLst/>
            </a:prstGeom>
            <a:solidFill>
              <a:srgbClr val="FFCC99"/>
            </a:solidFill>
            <a:ln w="9525">
              <a:solidFill>
                <a:srgbClr val="000000"/>
              </a:solidFill>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Arial" charset="0"/>
                <a:ea typeface="+mn-ea"/>
                <a:cs typeface="+mn-cs"/>
                <a:sym typeface="Arial"/>
              </a:endParaRP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3399"/>
                  </a:solidFill>
                  <a:effectLst/>
                  <a:uLnTx/>
                  <a:uFillTx/>
                  <a:latin typeface="Arial" charset="0"/>
                  <a:ea typeface="+mn-ea"/>
                  <a:cs typeface="+mn-cs"/>
                  <a:sym typeface="Arial"/>
                </a:rPr>
                <a:t>Hashing Function</a:t>
              </a:r>
              <a:r>
                <a:rPr kumimoji="0" lang="en-US" sz="1600" b="1" i="0" u="none" strike="noStrike" kern="1200" cap="none" spc="0" normalizeH="0" baseline="0" noProof="0">
                  <a:ln>
                    <a:noFill/>
                  </a:ln>
                  <a:solidFill>
                    <a:srgbClr val="000000"/>
                  </a:solidFill>
                  <a:effectLst/>
                  <a:uLnTx/>
                  <a:uFillTx/>
                  <a:latin typeface="Arial" charset="0"/>
                  <a:ea typeface="+mn-ea"/>
                  <a:cs typeface="+mn-cs"/>
                  <a:sym typeface="Arial"/>
                </a:rPr>
                <a:t>   </a:t>
              </a:r>
              <a:r>
                <a:rPr kumimoji="0" lang="en-US" sz="2000" b="1" i="0" u="none" strike="noStrike" kern="1200" cap="none" spc="0" normalizeH="0" baseline="0" noProof="0">
                  <a:ln>
                    <a:noFill/>
                  </a:ln>
                  <a:solidFill>
                    <a:srgbClr val="003399"/>
                  </a:solidFill>
                  <a:effectLst/>
                  <a:uLnTx/>
                  <a:uFillTx/>
                  <a:latin typeface="Arial" charset="0"/>
                  <a:ea typeface="+mn-ea"/>
                  <a:cs typeface="+mn-cs"/>
                  <a:sym typeface="Arial"/>
                </a:rPr>
                <a:t>i</a:t>
              </a:r>
              <a:r>
                <a:rPr kumimoji="0" lang="en-US" sz="2000" b="1" i="0" u="none" strike="noStrike" kern="1200" cap="none" spc="0" normalizeH="0" baseline="-25000" noProof="0">
                  <a:ln>
                    <a:noFill/>
                  </a:ln>
                  <a:solidFill>
                    <a:srgbClr val="003399"/>
                  </a:solidFill>
                  <a:effectLst/>
                  <a:uLnTx/>
                  <a:uFillTx/>
                  <a:latin typeface="Arial" charset="0"/>
                  <a:ea typeface="+mn-ea"/>
                  <a:cs typeface="+mn-cs"/>
                  <a:sym typeface="Arial"/>
                </a:rPr>
                <a:t>p</a:t>
              </a:r>
              <a:r>
                <a:rPr kumimoji="0" lang="en-US" sz="2000" b="1" i="0" u="none" strike="noStrike" kern="1200" cap="none" spc="0" normalizeH="0" baseline="0" noProof="0">
                  <a:ln>
                    <a:noFill/>
                  </a:ln>
                  <a:solidFill>
                    <a:srgbClr val="003399"/>
                  </a:solidFill>
                  <a:effectLst/>
                  <a:uLnTx/>
                  <a:uFillTx/>
                  <a:latin typeface="Arial" charset="0"/>
                  <a:ea typeface="+mn-ea"/>
                  <a:cs typeface="+mn-cs"/>
                  <a:sym typeface="Arial"/>
                </a:rPr>
                <a:t> = h(pk)</a:t>
              </a:r>
            </a:p>
          </p:txBody>
        </p:sp>
        <p:sp>
          <p:nvSpPr>
            <p:cNvPr id="7187" name="Line 30"/>
            <p:cNvSpPr>
              <a:spLocks noChangeShapeType="1"/>
            </p:cNvSpPr>
            <p:nvPr/>
          </p:nvSpPr>
          <p:spPr bwMode="auto">
            <a:xfrm>
              <a:off x="418" y="3296"/>
              <a:ext cx="435" cy="1"/>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sym typeface="Arial"/>
              </a:endParaRPr>
            </a:p>
          </p:txBody>
        </p:sp>
        <p:sp>
          <p:nvSpPr>
            <p:cNvPr id="7188" name="Line 31"/>
            <p:cNvSpPr>
              <a:spLocks noChangeShapeType="1"/>
            </p:cNvSpPr>
            <p:nvPr/>
          </p:nvSpPr>
          <p:spPr bwMode="auto">
            <a:xfrm>
              <a:off x="4659" y="3296"/>
              <a:ext cx="761" cy="1"/>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sym typeface="Arial"/>
              </a:endParaRPr>
            </a:p>
          </p:txBody>
        </p:sp>
        <p:sp>
          <p:nvSpPr>
            <p:cNvPr id="7189" name="Text Box 32"/>
            <p:cNvSpPr txBox="1">
              <a:spLocks noChangeArrowheads="1"/>
            </p:cNvSpPr>
            <p:nvPr/>
          </p:nvSpPr>
          <p:spPr bwMode="auto">
            <a:xfrm>
              <a:off x="222" y="3048"/>
              <a:ext cx="979" cy="463"/>
            </a:xfrm>
            <a:prstGeom prst="rect">
              <a:avLst/>
            </a:prstGeom>
            <a:solidFill>
              <a:srgbClr val="FFFFFF">
                <a:alpha val="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990000"/>
                  </a:solidFill>
                  <a:effectLst/>
                  <a:uLnTx/>
                  <a:uFillTx/>
                  <a:latin typeface="Arial" charset="0"/>
                  <a:ea typeface="+mn-ea"/>
                  <a:cs typeface="+mn-cs"/>
                  <a:sym typeface="Arial"/>
                </a:rPr>
                <a:t> key, k</a:t>
              </a:r>
            </a:p>
          </p:txBody>
        </p:sp>
        <p:sp>
          <p:nvSpPr>
            <p:cNvPr id="7190" name="Text Box 33"/>
            <p:cNvSpPr txBox="1">
              <a:spLocks noChangeArrowheads="1"/>
            </p:cNvSpPr>
            <p:nvPr/>
          </p:nvSpPr>
          <p:spPr bwMode="auto">
            <a:xfrm>
              <a:off x="4665" y="2867"/>
              <a:ext cx="869" cy="810"/>
            </a:xfrm>
            <a:prstGeom prst="rect">
              <a:avLst/>
            </a:prstGeom>
            <a:solidFill>
              <a:srgbClr val="FFFFFF">
                <a:alpha val="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990000"/>
                  </a:solidFill>
                  <a:effectLst/>
                  <a:uLnTx/>
                  <a:uFillTx/>
                  <a:latin typeface="Arial" charset="0"/>
                  <a:ea typeface="+mn-ea"/>
                  <a:cs typeface="+mn-cs"/>
                  <a:sym typeface="Arial"/>
                </a:rPr>
                <a:t>the primary storage area location, i</a:t>
              </a:r>
              <a:r>
                <a:rPr kumimoji="0" lang="en-US" sz="1600" b="0" i="0" u="none" strike="noStrike" kern="1200" cap="none" spc="0" normalizeH="0" baseline="-25000" noProof="0">
                  <a:ln>
                    <a:noFill/>
                  </a:ln>
                  <a:solidFill>
                    <a:srgbClr val="990000"/>
                  </a:solidFill>
                  <a:effectLst/>
                  <a:uLnTx/>
                  <a:uFillTx/>
                  <a:latin typeface="Arial" charset="0"/>
                  <a:ea typeface="+mn-ea"/>
                  <a:cs typeface="+mn-cs"/>
                  <a:sym typeface="Arial"/>
                </a:rPr>
                <a:t>p</a:t>
              </a:r>
              <a:r>
                <a:rPr kumimoji="0" lang="en-US" sz="1600" b="0" i="0" u="none" strike="noStrike" kern="1200" cap="none" spc="0" normalizeH="0" baseline="0" noProof="0">
                  <a:ln>
                    <a:noFill/>
                  </a:ln>
                  <a:solidFill>
                    <a:srgbClr val="000000"/>
                  </a:solidFill>
                  <a:effectLst/>
                  <a:uLnTx/>
                  <a:uFillTx/>
                  <a:latin typeface="Arial" charset="0"/>
                  <a:ea typeface="+mn-ea"/>
                  <a:cs typeface="+mn-cs"/>
                  <a:sym typeface="Arial"/>
                </a:rPr>
                <a:t> </a:t>
              </a:r>
            </a:p>
          </p:txBody>
        </p:sp>
        <p:sp>
          <p:nvSpPr>
            <p:cNvPr id="7191" name="Text Box 34"/>
            <p:cNvSpPr txBox="1">
              <a:spLocks noChangeArrowheads="1"/>
            </p:cNvSpPr>
            <p:nvPr/>
          </p:nvSpPr>
          <p:spPr bwMode="auto">
            <a:xfrm>
              <a:off x="853" y="2833"/>
              <a:ext cx="1305" cy="810"/>
            </a:xfrm>
            <a:prstGeom prst="rect">
              <a:avLst/>
            </a:prstGeom>
            <a:solidFill>
              <a:srgbClr val="A50021">
                <a:alpha val="28000"/>
              </a:srgbClr>
            </a:solidFill>
            <a:ln w="9525">
              <a:solidFill>
                <a:srgbClr val="000000"/>
              </a:solidFill>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Arial" charset="0"/>
                <a:ea typeface="+mn-ea"/>
                <a:cs typeface="+mn-cs"/>
                <a:sym typeface="Arial"/>
              </a:endParaRP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3399"/>
                  </a:solidFill>
                  <a:effectLst/>
                  <a:uLnTx/>
                  <a:uFillTx/>
                  <a:latin typeface="Arial" charset="0"/>
                  <a:ea typeface="+mn-ea"/>
                  <a:cs typeface="+mn-cs"/>
                  <a:sym typeface="Arial"/>
                </a:rPr>
                <a:t>Preprocessing</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3399"/>
                  </a:solidFill>
                  <a:effectLst/>
                  <a:uLnTx/>
                  <a:uFillTx/>
                  <a:latin typeface="Arial" charset="0"/>
                  <a:ea typeface="+mn-ea"/>
                  <a:cs typeface="+mn-cs"/>
                  <a:sym typeface="Arial"/>
                </a:rPr>
                <a:t> algorithm</a:t>
              </a:r>
            </a:p>
          </p:txBody>
        </p:sp>
        <p:sp>
          <p:nvSpPr>
            <p:cNvPr id="7192" name="Line 35"/>
            <p:cNvSpPr>
              <a:spLocks noChangeShapeType="1"/>
            </p:cNvSpPr>
            <p:nvPr/>
          </p:nvSpPr>
          <p:spPr bwMode="auto">
            <a:xfrm>
              <a:off x="2158" y="3296"/>
              <a:ext cx="1196" cy="1"/>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sym typeface="Arial"/>
              </a:endParaRPr>
            </a:p>
          </p:txBody>
        </p:sp>
        <p:sp>
          <p:nvSpPr>
            <p:cNvPr id="7193" name="Text Box 36"/>
            <p:cNvSpPr txBox="1">
              <a:spLocks noChangeArrowheads="1"/>
            </p:cNvSpPr>
            <p:nvPr/>
          </p:nvSpPr>
          <p:spPr bwMode="auto">
            <a:xfrm>
              <a:off x="2267" y="3077"/>
              <a:ext cx="978" cy="463"/>
            </a:xfrm>
            <a:prstGeom prst="rect">
              <a:avLst/>
            </a:prstGeom>
            <a:solidFill>
              <a:srgbClr val="FFFFFF">
                <a:alpha val="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990000"/>
                  </a:solidFill>
                  <a:effectLst/>
                  <a:uLnTx/>
                  <a:uFillTx/>
                  <a:latin typeface="Arial" charset="0"/>
                  <a:ea typeface="+mn-ea"/>
                  <a:cs typeface="+mn-cs"/>
                  <a:sym typeface="Arial"/>
                </a:rPr>
                <a:t>pseudo key, pk</a:t>
              </a:r>
            </a:p>
          </p:txBody>
        </p:sp>
      </p:grpSp>
    </p:spTree>
    <p:extLst>
      <p:ext uri="{BB962C8B-B14F-4D97-AF65-F5344CB8AC3E}">
        <p14:creationId xmlns:p14="http://schemas.microsoft.com/office/powerpoint/2010/main" val="1358173530"/>
      </p:ext>
    </p:extLst>
  </p:cSld>
  <p:clrMapOvr>
    <a:masterClrMapping/>
  </p:clrMapOvr>
  <p:transition advClick="0"/>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itle 1"/>
          <p:cNvSpPr txBox="1">
            <a:spLocks noGrp="1"/>
          </p:cNvSpPr>
          <p:nvPr>
            <p:ph type="title"/>
          </p:nvPr>
        </p:nvSpPr>
        <p:spPr>
          <a:xfrm>
            <a:off x="258232" y="205236"/>
            <a:ext cx="8513234" cy="816042"/>
          </a:xfrm>
          <a:prstGeom prst="rect">
            <a:avLst/>
          </a:prstGeom>
        </p:spPr>
        <p:txBody>
          <a:bodyPr>
            <a:normAutofit fontScale="90000"/>
          </a:bodyPr>
          <a:lstStyle/>
          <a:p>
            <a:r>
              <a:rPr dirty="0"/>
              <a:t>Resolving Collisions</a:t>
            </a:r>
          </a:p>
        </p:txBody>
      </p:sp>
      <p:sp>
        <p:nvSpPr>
          <p:cNvPr id="91" name="Content Placeholder 4"/>
          <p:cNvSpPr txBox="1">
            <a:spLocks noGrp="1"/>
          </p:cNvSpPr>
          <p:nvPr>
            <p:ph type="body" idx="1"/>
          </p:nvPr>
        </p:nvSpPr>
        <p:spPr>
          <a:xfrm>
            <a:off x="400049" y="1128156"/>
            <a:ext cx="8229601" cy="4816832"/>
          </a:xfrm>
          <a:prstGeom prst="rect">
            <a:avLst/>
          </a:prstGeom>
        </p:spPr>
        <p:txBody>
          <a:bodyPr/>
          <a:lstStyle/>
          <a:p>
            <a:r>
              <a:rPr dirty="0"/>
              <a:t>Collision</a:t>
            </a:r>
          </a:p>
          <a:p>
            <a:pPr lvl="1"/>
            <a:r>
              <a:rPr sz="2000" dirty="0"/>
              <a:t>Hash function maps search key into a location in hash table already in use</a:t>
            </a:r>
          </a:p>
          <a:p>
            <a:r>
              <a:rPr dirty="0"/>
              <a:t>Two choices</a:t>
            </a:r>
          </a:p>
          <a:p>
            <a:pPr lvl="1"/>
            <a:r>
              <a:rPr sz="2000" dirty="0"/>
              <a:t>Use another location in the hash table</a:t>
            </a:r>
            <a:r>
              <a:rPr lang="en-US" sz="2000" dirty="0"/>
              <a:t> (e.g., linear probing)</a:t>
            </a:r>
            <a:endParaRPr sz="2000" dirty="0"/>
          </a:p>
          <a:p>
            <a:pPr lvl="1"/>
            <a:r>
              <a:rPr sz="2000" dirty="0"/>
              <a:t>Change the structure of the hash table so that each array location can represent more than one value</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itle 1"/>
          <p:cNvSpPr txBox="1">
            <a:spLocks noGrp="1"/>
          </p:cNvSpPr>
          <p:nvPr>
            <p:ph type="title"/>
          </p:nvPr>
        </p:nvSpPr>
        <p:spPr>
          <a:xfrm>
            <a:off x="270109" y="190006"/>
            <a:ext cx="8513234" cy="816042"/>
          </a:xfrm>
          <a:prstGeom prst="rect">
            <a:avLst/>
          </a:prstGeom>
        </p:spPr>
        <p:txBody>
          <a:bodyPr>
            <a:normAutofit fontScale="90000"/>
          </a:bodyPr>
          <a:lstStyle/>
          <a:p>
            <a:r>
              <a:rPr lang="en-US" dirty="0"/>
              <a:t>Linear Probing</a:t>
            </a:r>
            <a:endParaRPr dirty="0"/>
          </a:p>
        </p:txBody>
      </p:sp>
      <p:sp>
        <p:nvSpPr>
          <p:cNvPr id="94" name="Content Placeholder 2"/>
          <p:cNvSpPr txBox="1">
            <a:spLocks noGrp="1"/>
          </p:cNvSpPr>
          <p:nvPr>
            <p:ph type="body" idx="1"/>
          </p:nvPr>
        </p:nvSpPr>
        <p:spPr>
          <a:xfrm>
            <a:off x="400049" y="1104404"/>
            <a:ext cx="8229601" cy="4840583"/>
          </a:xfrm>
          <a:prstGeom prst="rect">
            <a:avLst/>
          </a:prstGeom>
        </p:spPr>
        <p:txBody>
          <a:bodyPr/>
          <a:lstStyle/>
          <a:p>
            <a:r>
              <a:rPr dirty="0"/>
              <a:t>Linear probing </a:t>
            </a:r>
          </a:p>
          <a:p>
            <a:pPr lvl="1"/>
            <a:r>
              <a:rPr sz="2000" dirty="0"/>
              <a:t>Resolves a collision during hashing by examining consecutive locations in hash table</a:t>
            </a:r>
          </a:p>
          <a:p>
            <a:pPr lvl="1"/>
            <a:r>
              <a:rPr sz="2000" dirty="0"/>
              <a:t>Beginning at original hash index  </a:t>
            </a:r>
          </a:p>
          <a:p>
            <a:pPr lvl="1"/>
            <a:r>
              <a:rPr sz="2000" dirty="0"/>
              <a:t>Find the next available one</a:t>
            </a:r>
          </a:p>
          <a:p>
            <a:r>
              <a:rPr dirty="0"/>
              <a:t>Table locations checked make up probe sequence</a:t>
            </a:r>
          </a:p>
          <a:p>
            <a:r>
              <a:rPr dirty="0"/>
              <a:t>If probe sequence reaches end of table, go to beginning of table (circular hash table)</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itle 1"/>
          <p:cNvSpPr txBox="1">
            <a:spLocks noGrp="1"/>
          </p:cNvSpPr>
          <p:nvPr>
            <p:ph type="title"/>
          </p:nvPr>
        </p:nvSpPr>
        <p:spPr>
          <a:prstGeom prst="rect">
            <a:avLst/>
          </a:prstGeom>
        </p:spPr>
        <p:txBody>
          <a:bodyPr>
            <a:normAutofit fontScale="90000"/>
          </a:bodyPr>
          <a:lstStyle/>
          <a:p>
            <a:r>
              <a:t>Linear Probing</a:t>
            </a:r>
          </a:p>
        </p:txBody>
      </p:sp>
      <p:sp>
        <p:nvSpPr>
          <p:cNvPr id="97" name="FIGURE 22-3 The effect of linear probing after adding four entries whose search keys hash to the same index"/>
          <p:cNvSpPr txBox="1">
            <a:spLocks noGrp="1"/>
          </p:cNvSpPr>
          <p:nvPr>
            <p:ph type="body" sz="quarter" idx="1"/>
          </p:nvPr>
        </p:nvSpPr>
        <p:spPr>
          <a:xfrm>
            <a:off x="457200" y="5604201"/>
            <a:ext cx="8229600" cy="807815"/>
          </a:xfrm>
          <a:prstGeom prst="rect">
            <a:avLst/>
          </a:prstGeom>
        </p:spPr>
        <p:txBody>
          <a:bodyPr>
            <a:normAutofit/>
          </a:bodyPr>
          <a:lstStyle>
            <a:lvl1pPr defTabSz="448055">
              <a:defRPr sz="2156"/>
            </a:lvl1pPr>
          </a:lstStyle>
          <a:p>
            <a:r>
              <a:rPr sz="1800" b="0" dirty="0"/>
              <a:t>The effect of linear probing after adding four entries whose search keys hash to the same index</a:t>
            </a:r>
          </a:p>
        </p:txBody>
      </p:sp>
      <p:pic>
        <p:nvPicPr>
          <p:cNvPr id="98" name="A diagram illustrates a hash table.&#10;&#10;Picture 2" descr="A diagram illustrates a hash table.Picture 2"/>
          <p:cNvPicPr>
            <a:picLocks noChangeAspect="1"/>
          </p:cNvPicPr>
          <p:nvPr/>
        </p:nvPicPr>
        <p:blipFill>
          <a:blip r:embed="rId2">
            <a:extLst/>
          </a:blip>
          <a:stretch>
            <a:fillRect/>
          </a:stretch>
        </p:blipFill>
        <p:spPr>
          <a:xfrm>
            <a:off x="2506653" y="934633"/>
            <a:ext cx="4130694" cy="4651876"/>
          </a:xfrm>
          <a:prstGeom prst="rect">
            <a:avLst/>
          </a:prstGeom>
          <a:ln w="12700">
            <a:miter lim="400000"/>
          </a:ln>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noGrp="1"/>
          </p:cNvSpPr>
          <p:nvPr>
            <p:ph type="title"/>
          </p:nvPr>
        </p:nvSpPr>
        <p:spPr>
          <a:prstGeom prst="rect">
            <a:avLst/>
          </a:prstGeom>
        </p:spPr>
        <p:txBody>
          <a:bodyPr>
            <a:normAutofit fontScale="90000"/>
          </a:bodyPr>
          <a:lstStyle/>
          <a:p>
            <a:r>
              <a:t>Linear Probing</a:t>
            </a:r>
          </a:p>
        </p:txBody>
      </p:sp>
      <p:sp>
        <p:nvSpPr>
          <p:cNvPr id="101" name="FIGURE 22-5 A hash table if remove used null to remove entries"/>
          <p:cNvSpPr txBox="1">
            <a:spLocks noGrp="1"/>
          </p:cNvSpPr>
          <p:nvPr>
            <p:ph type="body" sz="quarter" idx="1"/>
          </p:nvPr>
        </p:nvSpPr>
        <p:spPr>
          <a:prstGeom prst="rect">
            <a:avLst/>
          </a:prstGeom>
        </p:spPr>
        <p:txBody>
          <a:bodyPr>
            <a:normAutofit/>
          </a:bodyPr>
          <a:lstStyle/>
          <a:p>
            <a:pPr defTabSz="466344">
              <a:defRPr sz="2243"/>
            </a:pPr>
            <a:r>
              <a:rPr sz="1800" b="0" dirty="0"/>
              <a:t>A hash table if remove used </a:t>
            </a:r>
            <a:r>
              <a:rPr sz="1800" b="0" dirty="0">
                <a:latin typeface="Courier New"/>
                <a:ea typeface="Courier New"/>
                <a:cs typeface="Courier New"/>
                <a:sym typeface="Courier New"/>
              </a:rPr>
              <a:t>null</a:t>
            </a:r>
            <a:r>
              <a:rPr sz="1800" b="0" dirty="0"/>
              <a:t> to remove entries</a:t>
            </a:r>
          </a:p>
        </p:txBody>
      </p:sp>
      <p:pic>
        <p:nvPicPr>
          <p:cNvPr id="102" name="A diagram illustrates a hash table if remove used null to remove entries&#10;&#10;Picture 2" descr="A diagram illustrates a hash table if remove used null to remove entriesPicture 2"/>
          <p:cNvPicPr>
            <a:picLocks noChangeAspect="1"/>
          </p:cNvPicPr>
          <p:nvPr/>
        </p:nvPicPr>
        <p:blipFill>
          <a:blip r:embed="rId2">
            <a:extLst/>
          </a:blip>
          <a:stretch>
            <a:fillRect/>
          </a:stretch>
        </p:blipFill>
        <p:spPr>
          <a:xfrm>
            <a:off x="2083846" y="905034"/>
            <a:ext cx="4976308" cy="4828762"/>
          </a:xfrm>
          <a:prstGeom prst="rect">
            <a:avLst/>
          </a:prstGeom>
          <a:ln w="12700">
            <a:miter lim="400000"/>
          </a:ln>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itle 4"/>
          <p:cNvSpPr txBox="1">
            <a:spLocks noGrp="1"/>
          </p:cNvSpPr>
          <p:nvPr>
            <p:ph type="title"/>
          </p:nvPr>
        </p:nvSpPr>
        <p:spPr>
          <a:xfrm>
            <a:off x="400049" y="178709"/>
            <a:ext cx="8371418" cy="816042"/>
          </a:xfrm>
          <a:prstGeom prst="rect">
            <a:avLst/>
          </a:prstGeom>
        </p:spPr>
        <p:txBody>
          <a:bodyPr>
            <a:normAutofit fontScale="90000"/>
          </a:bodyPr>
          <a:lstStyle/>
          <a:p>
            <a:r>
              <a:t>Resolving Collisions</a:t>
            </a:r>
          </a:p>
        </p:txBody>
      </p:sp>
      <p:sp>
        <p:nvSpPr>
          <p:cNvPr id="105" name="Content Placeholder 5"/>
          <p:cNvSpPr txBox="1">
            <a:spLocks noGrp="1"/>
          </p:cNvSpPr>
          <p:nvPr>
            <p:ph type="body" idx="1"/>
          </p:nvPr>
        </p:nvSpPr>
        <p:spPr>
          <a:xfrm>
            <a:off x="400049" y="1104404"/>
            <a:ext cx="8229601" cy="4840583"/>
          </a:xfrm>
          <a:prstGeom prst="rect">
            <a:avLst/>
          </a:prstGeom>
        </p:spPr>
        <p:txBody>
          <a:bodyPr/>
          <a:lstStyle/>
          <a:p>
            <a:r>
              <a:rPr dirty="0"/>
              <a:t>Need to distinguish among three kinds of locations in the hash table</a:t>
            </a:r>
          </a:p>
          <a:p>
            <a:pPr lvl="1"/>
            <a:r>
              <a:rPr b="1" dirty="0">
                <a:solidFill>
                  <a:srgbClr val="0070C0"/>
                </a:solidFill>
                <a:latin typeface="Courier New"/>
                <a:ea typeface="Courier New"/>
                <a:cs typeface="Courier New"/>
                <a:sym typeface="Courier New"/>
              </a:rPr>
              <a:t>Occupied</a:t>
            </a:r>
          </a:p>
          <a:p>
            <a:pPr lvl="2"/>
            <a:r>
              <a:rPr sz="2000" dirty="0"/>
              <a:t>location references an entry in the dictionary</a:t>
            </a:r>
          </a:p>
          <a:p>
            <a:pPr lvl="1"/>
            <a:r>
              <a:rPr b="1" dirty="0">
                <a:solidFill>
                  <a:srgbClr val="0070C0"/>
                </a:solidFill>
                <a:latin typeface="Courier New"/>
                <a:ea typeface="Courier New"/>
                <a:cs typeface="Courier New"/>
                <a:sym typeface="Courier New"/>
              </a:rPr>
              <a:t>Empty</a:t>
            </a:r>
          </a:p>
          <a:p>
            <a:pPr lvl="2"/>
            <a:r>
              <a:rPr sz="2000" dirty="0"/>
              <a:t>location contains null and always has</a:t>
            </a:r>
          </a:p>
          <a:p>
            <a:pPr lvl="1"/>
            <a:r>
              <a:rPr b="1" dirty="0">
                <a:solidFill>
                  <a:srgbClr val="0070C0"/>
                </a:solidFill>
                <a:latin typeface="Courier New"/>
                <a:ea typeface="Courier New"/>
                <a:cs typeface="Courier New"/>
                <a:sym typeface="Courier New"/>
              </a:rPr>
              <a:t>Available</a:t>
            </a:r>
          </a:p>
          <a:p>
            <a:pPr lvl="2"/>
            <a:r>
              <a:rPr sz="2000" dirty="0"/>
              <a:t>location’s entry was removed from the dictionary</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itle 1"/>
          <p:cNvSpPr txBox="1">
            <a:spLocks noGrp="1"/>
          </p:cNvSpPr>
          <p:nvPr>
            <p:ph type="title"/>
          </p:nvPr>
        </p:nvSpPr>
        <p:spPr>
          <a:prstGeom prst="rect">
            <a:avLst/>
          </a:prstGeom>
        </p:spPr>
        <p:txBody>
          <a:bodyPr>
            <a:normAutofit fontScale="90000"/>
          </a:bodyPr>
          <a:lstStyle/>
          <a:p>
            <a:r>
              <a:t>Linear Probing</a:t>
            </a:r>
          </a:p>
        </p:txBody>
      </p:sp>
      <p:pic>
        <p:nvPicPr>
          <p:cNvPr id="109" name="A diagram illustrates a linear hash table in 5 different situations. After adding an entry." descr="A diagram illustrates a linear hash table in 5 different situations. After adding an entry."/>
          <p:cNvPicPr>
            <a:picLocks noChangeAspect="1"/>
          </p:cNvPicPr>
          <p:nvPr/>
        </p:nvPicPr>
        <p:blipFill>
          <a:blip r:embed="rId2">
            <a:extLst/>
          </a:blip>
          <a:stretch>
            <a:fillRect/>
          </a:stretch>
        </p:blipFill>
        <p:spPr>
          <a:xfrm>
            <a:off x="399243" y="827002"/>
            <a:ext cx="3582543" cy="1274362"/>
          </a:xfrm>
          <a:prstGeom prst="rect">
            <a:avLst/>
          </a:prstGeom>
          <a:ln w="12700">
            <a:miter lim="400000"/>
          </a:ln>
        </p:spPr>
      </p:pic>
      <p:pic>
        <p:nvPicPr>
          <p:cNvPr id="110" name="A diagram illustrates a linear hash table in 5 different situations. After removing two entries." descr="A diagram illustrates a linear hash table in 5 different situations. After removing two entries."/>
          <p:cNvPicPr>
            <a:picLocks noChangeAspect="1"/>
          </p:cNvPicPr>
          <p:nvPr/>
        </p:nvPicPr>
        <p:blipFill>
          <a:blip r:embed="rId3">
            <a:extLst/>
          </a:blip>
          <a:stretch>
            <a:fillRect/>
          </a:stretch>
        </p:blipFill>
        <p:spPr>
          <a:xfrm>
            <a:off x="411943" y="2692023"/>
            <a:ext cx="3869979" cy="1465064"/>
          </a:xfrm>
          <a:prstGeom prst="rect">
            <a:avLst/>
          </a:prstGeom>
          <a:ln w="12700">
            <a:miter lim="400000"/>
          </a:ln>
        </p:spPr>
      </p:pic>
      <p:pic>
        <p:nvPicPr>
          <p:cNvPr id="111" name="A diagram illustrates a linear hash table in 5 different situations. After a search." descr="A diagram illustrates a linear hash table in 5 different situations. After a search."/>
          <p:cNvPicPr>
            <a:picLocks noChangeAspect="1"/>
          </p:cNvPicPr>
          <p:nvPr/>
        </p:nvPicPr>
        <p:blipFill>
          <a:blip r:embed="rId4">
            <a:extLst/>
          </a:blip>
          <a:stretch>
            <a:fillRect/>
          </a:stretch>
        </p:blipFill>
        <p:spPr>
          <a:xfrm>
            <a:off x="347848" y="4224296"/>
            <a:ext cx="3633938" cy="1606720"/>
          </a:xfrm>
          <a:prstGeom prst="rect">
            <a:avLst/>
          </a:prstGeom>
          <a:ln w="12700">
            <a:miter lim="400000"/>
          </a:ln>
        </p:spPr>
      </p:pic>
      <p:pic>
        <p:nvPicPr>
          <p:cNvPr id="112" name="A diagram illustrates a linear hash table in 5 different situations. Searching for a place to add an entry." descr="A diagram illustrates a linear hash table in 5 different situations. Searching for a place to add an entry."/>
          <p:cNvPicPr>
            <a:picLocks noChangeAspect="1"/>
          </p:cNvPicPr>
          <p:nvPr/>
        </p:nvPicPr>
        <p:blipFill>
          <a:blip r:embed="rId5">
            <a:extLst/>
          </a:blip>
          <a:stretch>
            <a:fillRect/>
          </a:stretch>
        </p:blipFill>
        <p:spPr>
          <a:xfrm>
            <a:off x="5004574" y="820174"/>
            <a:ext cx="3920828" cy="1629945"/>
          </a:xfrm>
          <a:prstGeom prst="rect">
            <a:avLst/>
          </a:prstGeom>
          <a:ln w="12700">
            <a:miter lim="400000"/>
          </a:ln>
        </p:spPr>
      </p:pic>
      <p:pic>
        <p:nvPicPr>
          <p:cNvPr id="113" name="A diagram illustrates a linear hash table in 5 different situations. After addition to a formerly occupied element." descr="A diagram illustrates a linear hash table in 5 different situations. After addition to a formerly occupied element."/>
          <p:cNvPicPr>
            <a:picLocks noChangeAspect="1"/>
          </p:cNvPicPr>
          <p:nvPr/>
        </p:nvPicPr>
        <p:blipFill>
          <a:blip r:embed="rId6">
            <a:extLst/>
          </a:blip>
          <a:stretch>
            <a:fillRect/>
          </a:stretch>
        </p:blipFill>
        <p:spPr>
          <a:xfrm>
            <a:off x="5069832" y="2714022"/>
            <a:ext cx="3728593" cy="2716546"/>
          </a:xfrm>
          <a:prstGeom prst="rect">
            <a:avLst/>
          </a:prstGeom>
          <a:ln w="12700">
            <a:miter lim="400000"/>
          </a:ln>
        </p:spPr>
      </p:pic>
      <p:sp>
        <p:nvSpPr>
          <p:cNvPr id="114" name="Line"/>
          <p:cNvSpPr/>
          <p:nvPr/>
        </p:nvSpPr>
        <p:spPr>
          <a:xfrm>
            <a:off x="3349953" y="320386"/>
            <a:ext cx="3586752" cy="5543852"/>
          </a:xfrm>
          <a:custGeom>
            <a:avLst/>
            <a:gdLst/>
            <a:ahLst/>
            <a:cxnLst>
              <a:cxn ang="0">
                <a:pos x="wd2" y="hd2"/>
              </a:cxn>
              <a:cxn ang="5400000">
                <a:pos x="wd2" y="hd2"/>
              </a:cxn>
              <a:cxn ang="10800000">
                <a:pos x="wd2" y="hd2"/>
              </a:cxn>
              <a:cxn ang="16200000">
                <a:pos x="wd2" y="hd2"/>
              </a:cxn>
            </a:cxnLst>
            <a:rect l="0" t="0" r="r" b="b"/>
            <a:pathLst>
              <a:path w="21167" h="21471" extrusionOk="0">
                <a:moveTo>
                  <a:pt x="0" y="19542"/>
                </a:moveTo>
                <a:cubicBezTo>
                  <a:pt x="339" y="20665"/>
                  <a:pt x="991" y="21172"/>
                  <a:pt x="3609" y="21427"/>
                </a:cubicBezTo>
                <a:cubicBezTo>
                  <a:pt x="5393" y="21600"/>
                  <a:pt x="7353" y="21377"/>
                  <a:pt x="7449" y="18837"/>
                </a:cubicBezTo>
                <a:cubicBezTo>
                  <a:pt x="7546" y="16296"/>
                  <a:pt x="6415" y="4407"/>
                  <a:pt x="7844" y="2428"/>
                </a:cubicBezTo>
                <a:cubicBezTo>
                  <a:pt x="9274" y="448"/>
                  <a:pt x="11530" y="1"/>
                  <a:pt x="16565" y="0"/>
                </a:cubicBezTo>
                <a:cubicBezTo>
                  <a:pt x="21600" y="0"/>
                  <a:pt x="21157" y="1890"/>
                  <a:pt x="21157" y="1890"/>
                </a:cubicBezTo>
              </a:path>
            </a:pathLst>
          </a:custGeom>
          <a:ln w="25400">
            <a:solidFill>
              <a:srgbClr val="000000"/>
            </a:solidFill>
            <a:tailEnd type="triangle"/>
          </a:ln>
          <a:effectLst>
            <a:outerShdw blurRad="38100" dist="20000" dir="5400000" rotWithShape="0">
              <a:srgbClr val="000000">
                <a:alpha val="38000"/>
              </a:srgbClr>
            </a:outerShdw>
          </a:effectLst>
        </p:spPr>
        <p:txBody>
          <a:bodyPr lIns="45719" rIns="45719"/>
          <a:lstStyle/>
          <a:p>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5449" y="185999"/>
            <a:ext cx="8229600" cy="809084"/>
          </a:xfrm>
        </p:spPr>
        <p:txBody>
          <a:bodyPr>
            <a:normAutofit/>
          </a:bodyPr>
          <a:lstStyle/>
          <a:p>
            <a:r>
              <a:rPr lang="en-US" sz="4000" dirty="0"/>
              <a:t>Additional Resources</a:t>
            </a:r>
          </a:p>
        </p:txBody>
      </p:sp>
      <p:sp>
        <p:nvSpPr>
          <p:cNvPr id="3" name="Content Placeholder 2"/>
          <p:cNvSpPr>
            <a:spLocks noGrp="1"/>
          </p:cNvSpPr>
          <p:nvPr>
            <p:ph idx="1"/>
          </p:nvPr>
        </p:nvSpPr>
        <p:spPr>
          <a:xfrm>
            <a:off x="425449" y="995084"/>
            <a:ext cx="8229601" cy="5177116"/>
          </a:xfrm>
        </p:spPr>
        <p:txBody>
          <a:bodyPr>
            <a:normAutofit/>
          </a:bodyPr>
          <a:lstStyle/>
          <a:p>
            <a:r>
              <a:rPr lang="en-US" dirty="0"/>
              <a:t>Hash Tables &amp; Hash Functions</a:t>
            </a:r>
          </a:p>
          <a:p>
            <a:pPr lvl="1"/>
            <a:r>
              <a:rPr lang="en-US" sz="2000" dirty="0">
                <a:hlinkClick r:id="rId2"/>
              </a:rPr>
              <a:t>https://www.youtube.com/watch?v=KyUTuwz_b7Q&amp;t=1s&amp;ab_channel=ComputerScience</a:t>
            </a:r>
            <a:endParaRPr lang="en-US" sz="2000" dirty="0"/>
          </a:p>
          <a:p>
            <a:r>
              <a:rPr lang="en-US" dirty="0"/>
              <a:t>Hashing - Quadratic Probing</a:t>
            </a:r>
          </a:p>
          <a:p>
            <a:pPr lvl="1"/>
            <a:r>
              <a:rPr lang="en-US" sz="2000" dirty="0">
                <a:hlinkClick r:id="rId3"/>
              </a:rPr>
              <a:t>https://www.youtube.com/watch?v=tfXPEgYDQgI</a:t>
            </a:r>
            <a:endParaRPr lang="en-US" sz="2000" dirty="0"/>
          </a:p>
          <a:p>
            <a:r>
              <a:rPr lang="en-US" dirty="0"/>
              <a:t>Hashing - Double Hashing</a:t>
            </a:r>
          </a:p>
          <a:p>
            <a:pPr lvl="1"/>
            <a:r>
              <a:rPr lang="en-US" dirty="0">
                <a:hlinkClick r:id="rId4"/>
              </a:rPr>
              <a:t>https://www.youtube.com/watch?v=HcWxaVl1TII</a:t>
            </a:r>
            <a:endParaRPr lang="en-US" dirty="0"/>
          </a:p>
          <a:p>
            <a:pPr lvl="1"/>
            <a:endParaRPr lang="en-US" dirty="0"/>
          </a:p>
          <a:p>
            <a:endParaRPr lang="en-US" dirty="0"/>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0">
              <a:lnSpc>
                <a:spcPct val="100000"/>
              </a:lnSpc>
              <a:spcBef>
                <a:spcPts val="0"/>
              </a:spcBef>
              <a:spcAft>
                <a:spcPts val="0"/>
              </a:spcAft>
              <a:buClrTx/>
              <a:buSzTx/>
              <a:buFontTx/>
              <a:buNone/>
              <a:tabLst/>
              <a:defRPr/>
            </a:pPr>
            <a:fld id="{FEB2FE99-AB5D-4E28-8439-9719B888CCAA}" type="slidenum">
              <a:rPr kumimoji="0" lang="en-US" sz="900" b="0" i="0" u="none" strike="noStrike" kern="0" cap="none" spc="0" normalizeH="0" baseline="0" noProof="0" smtClean="0">
                <a:ln>
                  <a:noFill/>
                </a:ln>
                <a:solidFill>
                  <a:srgbClr val="FFFFFF"/>
                </a:solidFill>
                <a:effectLst/>
                <a:uLnTx/>
                <a:uFillTx/>
                <a:latin typeface="Arial"/>
                <a:cs typeface="Arial"/>
                <a:sym typeface="Arial"/>
              </a:rPr>
              <a:pPr marL="0" marR="0" lvl="0" indent="0" algn="r" defTabSz="914400" rtl="0" eaLnBrk="1" fontAlgn="auto" latinLnBrk="0" hangingPunct="0">
                <a:lnSpc>
                  <a:spcPct val="100000"/>
                </a:lnSpc>
                <a:spcBef>
                  <a:spcPts val="0"/>
                </a:spcBef>
                <a:spcAft>
                  <a:spcPts val="0"/>
                </a:spcAft>
                <a:buClrTx/>
                <a:buSzTx/>
                <a:buFontTx/>
                <a:buNone/>
                <a:tabLst/>
                <a:defRPr/>
              </a:pPr>
              <a:t>3</a:t>
            </a:fld>
            <a:endParaRPr kumimoji="0" lang="en-US" sz="900" b="0" i="0" u="none" strike="noStrike" kern="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18420606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Linear Probing - Probe Algorithm"/>
          <p:cNvSpPr txBox="1">
            <a:spLocks noGrp="1"/>
          </p:cNvSpPr>
          <p:nvPr>
            <p:ph type="title"/>
          </p:nvPr>
        </p:nvSpPr>
        <p:spPr>
          <a:prstGeom prst="rect">
            <a:avLst/>
          </a:prstGeom>
        </p:spPr>
        <p:txBody>
          <a:bodyPr>
            <a:normAutofit fontScale="90000"/>
          </a:bodyPr>
          <a:lstStyle/>
          <a:p>
            <a:r>
              <a:rPr dirty="0"/>
              <a:t>Linear Probing Algorithm</a:t>
            </a:r>
          </a:p>
        </p:txBody>
      </p:sp>
      <p:sp>
        <p:nvSpPr>
          <p:cNvPr id="117" name="Algorithm probe(index, key)…"/>
          <p:cNvSpPr txBox="1"/>
          <p:nvPr/>
        </p:nvSpPr>
        <p:spPr>
          <a:xfrm>
            <a:off x="589762" y="807815"/>
            <a:ext cx="7147147" cy="568360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457200">
              <a:spcBef>
                <a:spcPts val="100"/>
              </a:spcBef>
              <a:defRPr sz="1500" b="1"/>
            </a:pPr>
            <a:r>
              <a:rPr i="1" dirty="0">
                <a:latin typeface="Times"/>
                <a:ea typeface="Times"/>
                <a:cs typeface="Times"/>
                <a:sym typeface="Times"/>
              </a:rPr>
              <a:t>Algorithm </a:t>
            </a:r>
            <a:r>
              <a:rPr dirty="0"/>
              <a:t>probe(index, key)</a:t>
            </a:r>
            <a:endParaRPr dirty="0">
              <a:latin typeface="Times New Roman"/>
              <a:ea typeface="Times New Roman"/>
              <a:cs typeface="Times New Roman"/>
              <a:sym typeface="Times New Roman"/>
            </a:endParaRPr>
          </a:p>
          <a:p>
            <a:pPr defTabSz="457200">
              <a:spcBef>
                <a:spcPts val="100"/>
              </a:spcBef>
              <a:defRPr sz="1500" i="1">
                <a:solidFill>
                  <a:schemeClr val="accent6"/>
                </a:solidFill>
                <a:latin typeface="Times New Roman"/>
                <a:ea typeface="Times New Roman"/>
                <a:cs typeface="Times New Roman"/>
                <a:sym typeface="Times New Roman"/>
              </a:defRPr>
            </a:pPr>
            <a:r>
              <a:rPr i="0" dirty="0">
                <a:latin typeface="+mn-lt"/>
                <a:ea typeface="+mn-ea"/>
                <a:cs typeface="+mn-cs"/>
                <a:sym typeface="Arial"/>
              </a:rPr>
              <a:t>// </a:t>
            </a:r>
            <a:r>
              <a:rPr dirty="0"/>
              <a:t>Searches the probe sequence that begins at </a:t>
            </a:r>
            <a:r>
              <a:rPr i="0" dirty="0">
                <a:latin typeface="+mn-lt"/>
                <a:ea typeface="+mn-ea"/>
                <a:cs typeface="+mn-cs"/>
                <a:sym typeface="Arial"/>
              </a:rPr>
              <a:t>index. </a:t>
            </a:r>
            <a:r>
              <a:rPr dirty="0"/>
              <a:t>Returns the index of either the element</a:t>
            </a:r>
          </a:p>
          <a:p>
            <a:pPr defTabSz="457200">
              <a:spcBef>
                <a:spcPts val="100"/>
              </a:spcBef>
              <a:defRPr sz="1500" i="1">
                <a:solidFill>
                  <a:schemeClr val="accent6"/>
                </a:solidFill>
                <a:latin typeface="Times New Roman"/>
                <a:ea typeface="Times New Roman"/>
                <a:cs typeface="Times New Roman"/>
                <a:sym typeface="Times New Roman"/>
              </a:defRPr>
            </a:pPr>
            <a:r>
              <a:rPr i="0" dirty="0">
                <a:latin typeface="+mn-lt"/>
                <a:ea typeface="+mn-ea"/>
                <a:cs typeface="+mn-cs"/>
                <a:sym typeface="Arial"/>
              </a:rPr>
              <a:t>// </a:t>
            </a:r>
            <a:r>
              <a:rPr dirty="0"/>
              <a:t>containing </a:t>
            </a:r>
            <a:r>
              <a:rPr i="0" dirty="0">
                <a:latin typeface="+mn-lt"/>
                <a:ea typeface="+mn-ea"/>
                <a:cs typeface="+mn-cs"/>
                <a:sym typeface="Arial"/>
              </a:rPr>
              <a:t>key </a:t>
            </a:r>
            <a:r>
              <a:rPr dirty="0"/>
              <a:t>or an available element in the hash table.</a:t>
            </a:r>
          </a:p>
          <a:p>
            <a:pPr defTabSz="457200">
              <a:spcBef>
                <a:spcPts val="100"/>
              </a:spcBef>
              <a:defRPr sz="1500" i="1">
                <a:latin typeface="Times New Roman"/>
                <a:ea typeface="Times New Roman"/>
                <a:cs typeface="Times New Roman"/>
                <a:sym typeface="Times New Roman"/>
              </a:defRPr>
            </a:pPr>
            <a:r>
              <a:rPr b="1" i="0" dirty="0">
                <a:sym typeface="Arial"/>
              </a:rPr>
              <a:t>while </a:t>
            </a:r>
            <a:r>
              <a:rPr i="0" dirty="0">
                <a:sym typeface="Arial"/>
              </a:rPr>
              <a:t>(key </a:t>
            </a:r>
            <a:r>
              <a:rPr dirty="0"/>
              <a:t>is not found and </a:t>
            </a:r>
            <a:r>
              <a:rPr i="0" dirty="0" err="1">
                <a:sym typeface="Arial"/>
              </a:rPr>
              <a:t>hashTable</a:t>
            </a:r>
            <a:r>
              <a:rPr i="0" dirty="0">
                <a:sym typeface="Arial"/>
              </a:rPr>
              <a:t>[index] </a:t>
            </a:r>
            <a:r>
              <a:rPr dirty="0"/>
              <a:t>is not </a:t>
            </a:r>
            <a:r>
              <a:rPr i="0" dirty="0">
                <a:sym typeface="Arial"/>
              </a:rPr>
              <a:t>null)</a:t>
            </a:r>
            <a:endParaRPr i="0" dirty="0"/>
          </a:p>
          <a:p>
            <a:pPr defTabSz="457200">
              <a:spcBef>
                <a:spcPts val="100"/>
              </a:spcBef>
              <a:defRPr sz="1500">
                <a:latin typeface="Times New Roman"/>
                <a:ea typeface="Times New Roman"/>
                <a:cs typeface="Times New Roman"/>
                <a:sym typeface="Times New Roman"/>
              </a:defRPr>
            </a:pPr>
            <a:r>
              <a:rPr dirty="0"/>
              <a:t>{</a:t>
            </a:r>
          </a:p>
          <a:p>
            <a:pPr lvl="2" indent="457200" defTabSz="457200">
              <a:spcBef>
                <a:spcPts val="100"/>
              </a:spcBef>
              <a:defRPr sz="1500" i="1">
                <a:latin typeface="Times New Roman"/>
                <a:ea typeface="Times New Roman"/>
                <a:cs typeface="Times New Roman"/>
                <a:sym typeface="Times New Roman"/>
              </a:defRPr>
            </a:pPr>
            <a:r>
              <a:rPr b="1" i="0" dirty="0">
                <a:sym typeface="Arial"/>
              </a:rPr>
              <a:t>if </a:t>
            </a:r>
            <a:r>
              <a:rPr i="0" dirty="0">
                <a:sym typeface="Arial"/>
              </a:rPr>
              <a:t>(</a:t>
            </a:r>
            <a:r>
              <a:rPr i="0" dirty="0" err="1">
                <a:sym typeface="Arial"/>
              </a:rPr>
              <a:t>hashTable</a:t>
            </a:r>
            <a:r>
              <a:rPr i="0" dirty="0">
                <a:sym typeface="Arial"/>
              </a:rPr>
              <a:t>[index] </a:t>
            </a:r>
            <a:r>
              <a:rPr dirty="0"/>
              <a:t>references an entry in the dictionary</a:t>
            </a:r>
            <a:r>
              <a:rPr i="0" dirty="0">
                <a:sym typeface="Arial"/>
              </a:rPr>
              <a:t>)</a:t>
            </a:r>
            <a:endParaRPr i="0" dirty="0"/>
          </a:p>
          <a:p>
            <a:pPr lvl="2" indent="457200" defTabSz="457200">
              <a:spcBef>
                <a:spcPts val="100"/>
              </a:spcBef>
              <a:defRPr sz="1500">
                <a:latin typeface="Times New Roman"/>
                <a:ea typeface="Times New Roman"/>
                <a:cs typeface="Times New Roman"/>
                <a:sym typeface="Times New Roman"/>
              </a:defRPr>
            </a:pPr>
            <a:r>
              <a:rPr dirty="0"/>
              <a:t>{</a:t>
            </a:r>
          </a:p>
          <a:p>
            <a:pPr lvl="4" indent="914400" defTabSz="457200">
              <a:spcBef>
                <a:spcPts val="100"/>
              </a:spcBef>
              <a:defRPr sz="1500"/>
            </a:pPr>
            <a:r>
              <a:rPr b="1" dirty="0"/>
              <a:t>if </a:t>
            </a:r>
            <a:r>
              <a:rPr dirty="0"/>
              <a:t>(</a:t>
            </a:r>
            <a:r>
              <a:rPr i="1" dirty="0">
                <a:latin typeface="Times New Roman"/>
                <a:ea typeface="Times New Roman"/>
                <a:cs typeface="Times New Roman"/>
                <a:sym typeface="Times New Roman"/>
              </a:rPr>
              <a:t>the entry in </a:t>
            </a:r>
            <a:r>
              <a:rPr dirty="0" err="1"/>
              <a:t>hashTable</a:t>
            </a:r>
            <a:r>
              <a:rPr dirty="0"/>
              <a:t>[index] </a:t>
            </a:r>
            <a:r>
              <a:rPr i="1" dirty="0">
                <a:latin typeface="Times New Roman"/>
                <a:ea typeface="Times New Roman"/>
                <a:cs typeface="Times New Roman"/>
                <a:sym typeface="Times New Roman"/>
              </a:rPr>
              <a:t>contains </a:t>
            </a:r>
            <a:r>
              <a:rPr dirty="0"/>
              <a:t>key)</a:t>
            </a:r>
            <a:endParaRPr dirty="0">
              <a:latin typeface="Times New Roman"/>
              <a:ea typeface="Times New Roman"/>
              <a:cs typeface="Times New Roman"/>
              <a:sym typeface="Times New Roman"/>
            </a:endParaRPr>
          </a:p>
          <a:p>
            <a:pPr lvl="6" indent="1371600" defTabSz="457200">
              <a:spcBef>
                <a:spcPts val="100"/>
              </a:spcBef>
              <a:defRPr sz="1500" i="1">
                <a:latin typeface="Times New Roman"/>
                <a:ea typeface="Times New Roman"/>
                <a:cs typeface="Times New Roman"/>
                <a:sym typeface="Times New Roman"/>
              </a:defRPr>
            </a:pPr>
            <a:r>
              <a:rPr dirty="0"/>
              <a:t>Exit loop</a:t>
            </a:r>
          </a:p>
          <a:p>
            <a:pPr lvl="4" indent="914400" defTabSz="457200">
              <a:spcBef>
                <a:spcPts val="100"/>
              </a:spcBef>
              <a:defRPr sz="1500" b="1"/>
            </a:pPr>
            <a:r>
              <a:rPr dirty="0"/>
              <a:t>else</a:t>
            </a:r>
            <a:endParaRPr dirty="0">
              <a:latin typeface="Times New Roman"/>
              <a:ea typeface="Times New Roman"/>
              <a:cs typeface="Times New Roman"/>
              <a:sym typeface="Times New Roman"/>
            </a:endParaRPr>
          </a:p>
          <a:p>
            <a:pPr lvl="6" indent="1371600" defTabSz="457200">
              <a:spcBef>
                <a:spcPts val="100"/>
              </a:spcBef>
              <a:defRPr sz="1500" i="1">
                <a:latin typeface="Times New Roman"/>
                <a:ea typeface="Times New Roman"/>
                <a:cs typeface="Times New Roman"/>
                <a:sym typeface="Times New Roman"/>
              </a:defRPr>
            </a:pPr>
            <a:r>
              <a:rPr i="0" dirty="0">
                <a:sym typeface="Arial"/>
              </a:rPr>
              <a:t>index = </a:t>
            </a:r>
            <a:r>
              <a:rPr dirty="0"/>
              <a:t>next probe index</a:t>
            </a:r>
          </a:p>
          <a:p>
            <a:pPr lvl="2" indent="457200" defTabSz="457200">
              <a:spcBef>
                <a:spcPts val="100"/>
              </a:spcBef>
              <a:defRPr sz="1500">
                <a:latin typeface="Times New Roman"/>
                <a:ea typeface="Times New Roman"/>
                <a:cs typeface="Times New Roman"/>
                <a:sym typeface="Times New Roman"/>
              </a:defRPr>
            </a:pPr>
            <a:r>
              <a:rPr dirty="0"/>
              <a:t>}</a:t>
            </a:r>
          </a:p>
          <a:p>
            <a:pPr lvl="2" indent="457200" defTabSz="457200">
              <a:spcBef>
                <a:spcPts val="100"/>
              </a:spcBef>
              <a:defRPr sz="1500"/>
            </a:pPr>
            <a:r>
              <a:rPr b="1" dirty="0"/>
              <a:t>else </a:t>
            </a:r>
            <a:r>
              <a:rPr dirty="0"/>
              <a:t>// </a:t>
            </a:r>
            <a:r>
              <a:rPr dirty="0" err="1"/>
              <a:t>hashTable</a:t>
            </a:r>
            <a:r>
              <a:rPr dirty="0"/>
              <a:t>[index] </a:t>
            </a:r>
            <a:r>
              <a:rPr i="1" dirty="0">
                <a:latin typeface="Times New Roman"/>
                <a:ea typeface="Times New Roman"/>
                <a:cs typeface="Times New Roman"/>
                <a:sym typeface="Times New Roman"/>
              </a:rPr>
              <a:t>is available</a:t>
            </a:r>
          </a:p>
          <a:p>
            <a:pPr lvl="2" indent="457200" defTabSz="457200">
              <a:spcBef>
                <a:spcPts val="100"/>
              </a:spcBef>
              <a:defRPr sz="1500">
                <a:latin typeface="Times New Roman"/>
                <a:ea typeface="Times New Roman"/>
                <a:cs typeface="Times New Roman"/>
                <a:sym typeface="Times New Roman"/>
              </a:defRPr>
            </a:pPr>
            <a:r>
              <a:rPr dirty="0"/>
              <a:t>{</a:t>
            </a:r>
          </a:p>
          <a:p>
            <a:pPr marR="1606550" lvl="4" indent="914400" defTabSz="457200">
              <a:spcBef>
                <a:spcPts val="100"/>
              </a:spcBef>
              <a:defRPr sz="1500" i="1">
                <a:latin typeface="Times New Roman"/>
                <a:ea typeface="Times New Roman"/>
                <a:cs typeface="Times New Roman"/>
                <a:sym typeface="Times New Roman"/>
              </a:defRPr>
            </a:pPr>
            <a:r>
              <a:rPr b="1" i="0" dirty="0">
                <a:sym typeface="Arial"/>
              </a:rPr>
              <a:t>if</a:t>
            </a:r>
            <a:r>
              <a:rPr b="1" i="0" spc="62" dirty="0">
                <a:sym typeface="Arial"/>
              </a:rPr>
              <a:t> </a:t>
            </a:r>
            <a:r>
              <a:rPr i="0" dirty="0">
                <a:sym typeface="Arial"/>
              </a:rPr>
              <a:t>(</a:t>
            </a:r>
            <a:r>
              <a:rPr dirty="0"/>
              <a:t>this</a:t>
            </a:r>
            <a:r>
              <a:rPr spc="-143" dirty="0"/>
              <a:t> </a:t>
            </a:r>
            <a:r>
              <a:rPr dirty="0"/>
              <a:t>is</a:t>
            </a:r>
            <a:r>
              <a:rPr spc="-143" dirty="0"/>
              <a:t> </a:t>
            </a:r>
            <a:r>
              <a:rPr dirty="0"/>
              <a:t>the</a:t>
            </a:r>
            <a:r>
              <a:rPr spc="-143" dirty="0"/>
              <a:t> </a:t>
            </a:r>
            <a:r>
              <a:rPr dirty="0"/>
              <a:t>first</a:t>
            </a:r>
            <a:r>
              <a:rPr spc="-143" dirty="0"/>
              <a:t> </a:t>
            </a:r>
            <a:r>
              <a:rPr dirty="0"/>
              <a:t>available</a:t>
            </a:r>
            <a:r>
              <a:rPr spc="-143" dirty="0"/>
              <a:t> </a:t>
            </a:r>
            <a:r>
              <a:rPr dirty="0"/>
              <a:t>element</a:t>
            </a:r>
            <a:r>
              <a:rPr spc="-143" dirty="0"/>
              <a:t> </a:t>
            </a:r>
            <a:r>
              <a:rPr dirty="0"/>
              <a:t>encountered</a:t>
            </a:r>
            <a:r>
              <a:rPr i="0" dirty="0">
                <a:sym typeface="Arial"/>
              </a:rPr>
              <a:t>) </a:t>
            </a:r>
          </a:p>
          <a:p>
            <a:pPr marR="1606550" lvl="6" indent="1371600" defTabSz="457200">
              <a:spcBef>
                <a:spcPts val="100"/>
              </a:spcBef>
              <a:defRPr sz="1500" i="1">
                <a:latin typeface="Times New Roman"/>
                <a:ea typeface="Times New Roman"/>
                <a:cs typeface="Times New Roman"/>
                <a:sym typeface="Times New Roman"/>
              </a:defRPr>
            </a:pPr>
            <a:r>
              <a:rPr i="0" dirty="0" err="1">
                <a:sym typeface="Arial"/>
              </a:rPr>
              <a:t>availableStateIndex</a:t>
            </a:r>
            <a:r>
              <a:rPr i="0" dirty="0">
                <a:sym typeface="Arial"/>
              </a:rPr>
              <a:t> = index</a:t>
            </a:r>
            <a:endParaRPr i="0" dirty="0"/>
          </a:p>
          <a:p>
            <a:pPr lvl="4" indent="914400" defTabSz="457200">
              <a:spcBef>
                <a:spcPts val="100"/>
              </a:spcBef>
              <a:defRPr sz="1500" i="1">
                <a:latin typeface="Times New Roman"/>
                <a:ea typeface="Times New Roman"/>
                <a:cs typeface="Times New Roman"/>
                <a:sym typeface="Times New Roman"/>
              </a:defRPr>
            </a:pPr>
            <a:r>
              <a:rPr i="0" dirty="0">
                <a:sym typeface="Arial"/>
              </a:rPr>
              <a:t>index = </a:t>
            </a:r>
            <a:r>
              <a:rPr dirty="0"/>
              <a:t>next probe index</a:t>
            </a:r>
          </a:p>
          <a:p>
            <a:pPr lvl="2" indent="457200" defTabSz="457200">
              <a:spcBef>
                <a:spcPts val="100"/>
              </a:spcBef>
              <a:defRPr sz="1500">
                <a:latin typeface="Times New Roman"/>
                <a:ea typeface="Times New Roman"/>
                <a:cs typeface="Times New Roman"/>
                <a:sym typeface="Times New Roman"/>
              </a:defRPr>
            </a:pPr>
            <a:r>
              <a:rPr dirty="0"/>
              <a:t>}</a:t>
            </a:r>
          </a:p>
          <a:p>
            <a:pPr defTabSz="457200">
              <a:spcBef>
                <a:spcPts val="100"/>
              </a:spcBef>
              <a:defRPr sz="1500">
                <a:latin typeface="Times New Roman"/>
                <a:ea typeface="Times New Roman"/>
                <a:cs typeface="Times New Roman"/>
                <a:sym typeface="Times New Roman"/>
              </a:defRPr>
            </a:pPr>
            <a:r>
              <a:rPr dirty="0"/>
              <a:t>}</a:t>
            </a:r>
          </a:p>
          <a:p>
            <a:pPr defTabSz="457200">
              <a:spcBef>
                <a:spcPts val="100"/>
              </a:spcBef>
              <a:defRPr sz="1500" i="1">
                <a:latin typeface="Times New Roman"/>
                <a:ea typeface="Times New Roman"/>
                <a:cs typeface="Times New Roman"/>
                <a:sym typeface="Times New Roman"/>
              </a:defRPr>
            </a:pPr>
            <a:r>
              <a:rPr b="1" i="0" dirty="0">
                <a:sym typeface="Arial"/>
              </a:rPr>
              <a:t>if </a:t>
            </a:r>
            <a:r>
              <a:rPr i="0" dirty="0">
                <a:sym typeface="Arial"/>
              </a:rPr>
              <a:t>(key </a:t>
            </a:r>
            <a:r>
              <a:rPr dirty="0"/>
              <a:t>is found or an available element was not encountered</a:t>
            </a:r>
            <a:r>
              <a:rPr i="0" dirty="0">
                <a:sym typeface="Arial"/>
              </a:rPr>
              <a:t>)</a:t>
            </a:r>
            <a:endParaRPr i="0" dirty="0"/>
          </a:p>
          <a:p>
            <a:pPr lvl="2" indent="457200" defTabSz="457200">
              <a:spcBef>
                <a:spcPts val="100"/>
              </a:spcBef>
              <a:defRPr sz="1500" b="1"/>
            </a:pPr>
            <a:r>
              <a:rPr dirty="0"/>
              <a:t>return </a:t>
            </a:r>
            <a:r>
              <a:rPr b="0" dirty="0"/>
              <a:t>index</a:t>
            </a:r>
            <a:endParaRPr b="0" dirty="0">
              <a:latin typeface="Times New Roman"/>
              <a:ea typeface="Times New Roman"/>
              <a:cs typeface="Times New Roman"/>
              <a:sym typeface="Times New Roman"/>
            </a:endParaRPr>
          </a:p>
          <a:p>
            <a:pPr defTabSz="457200">
              <a:spcBef>
                <a:spcPts val="100"/>
              </a:spcBef>
              <a:defRPr sz="1500" b="1"/>
            </a:pPr>
            <a:r>
              <a:rPr dirty="0"/>
              <a:t>else</a:t>
            </a:r>
            <a:endParaRPr dirty="0">
              <a:latin typeface="Times New Roman"/>
              <a:ea typeface="Times New Roman"/>
              <a:cs typeface="Times New Roman"/>
              <a:sym typeface="Times New Roman"/>
            </a:endParaRPr>
          </a:p>
          <a:p>
            <a:pPr lvl="2" indent="457200" defTabSz="457200">
              <a:spcBef>
                <a:spcPts val="100"/>
              </a:spcBef>
              <a:defRPr sz="1500" i="1">
                <a:latin typeface="Times New Roman"/>
                <a:ea typeface="Times New Roman"/>
                <a:cs typeface="Times New Roman"/>
                <a:sym typeface="Times New Roman"/>
              </a:defRPr>
            </a:pPr>
            <a:r>
              <a:rPr b="1" i="0" dirty="0">
                <a:sym typeface="Arial"/>
              </a:rPr>
              <a:t>return </a:t>
            </a:r>
            <a:r>
              <a:rPr i="0" dirty="0" err="1">
                <a:sym typeface="Arial"/>
              </a:rPr>
              <a:t>availableStateIndex</a:t>
            </a:r>
            <a:r>
              <a:rPr i="0" dirty="0">
                <a:sym typeface="Arial"/>
              </a:rPr>
              <a:t> // </a:t>
            </a:r>
            <a:r>
              <a:rPr dirty="0"/>
              <a:t>Index of first entry removed</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Linear Probe Algorithm"/>
          <p:cNvSpPr txBox="1">
            <a:spLocks noGrp="1"/>
          </p:cNvSpPr>
          <p:nvPr>
            <p:ph type="title"/>
          </p:nvPr>
        </p:nvSpPr>
        <p:spPr>
          <a:prstGeom prst="rect">
            <a:avLst/>
          </a:prstGeom>
        </p:spPr>
        <p:txBody>
          <a:bodyPr>
            <a:normAutofit fontScale="90000"/>
          </a:bodyPr>
          <a:lstStyle/>
          <a:p>
            <a:r>
              <a:rPr lang="en-US" dirty="0"/>
              <a:t>Activity | </a:t>
            </a:r>
            <a:r>
              <a:rPr dirty="0"/>
              <a:t>Linear Probe Algorithm</a:t>
            </a:r>
          </a:p>
        </p:txBody>
      </p:sp>
      <p:sp>
        <p:nvSpPr>
          <p:cNvPr id="120" name="// Precondition: checkIntegrity has been called.…"/>
          <p:cNvSpPr txBox="1"/>
          <p:nvPr/>
        </p:nvSpPr>
        <p:spPr>
          <a:xfrm>
            <a:off x="453397" y="884888"/>
            <a:ext cx="6100759" cy="531736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457200">
              <a:spcBef>
                <a:spcPts val="100"/>
              </a:spcBef>
              <a:defRPr sz="1200">
                <a:solidFill>
                  <a:schemeClr val="accent6"/>
                </a:solidFill>
              </a:defRPr>
            </a:pPr>
            <a:r>
              <a:rPr dirty="0"/>
              <a:t>// Precondition: </a:t>
            </a:r>
            <a:r>
              <a:rPr dirty="0" err="1"/>
              <a:t>checkIntegrity</a:t>
            </a:r>
            <a:r>
              <a:rPr dirty="0"/>
              <a:t> has been called.</a:t>
            </a:r>
            <a:endParaRPr dirty="0">
              <a:latin typeface="Times New Roman"/>
              <a:ea typeface="Times New Roman"/>
              <a:cs typeface="Times New Roman"/>
              <a:sym typeface="Times New Roman"/>
            </a:endParaRPr>
          </a:p>
          <a:p>
            <a:pPr defTabSz="457200">
              <a:spcBef>
                <a:spcPts val="100"/>
              </a:spcBef>
              <a:defRPr sz="1200"/>
            </a:pPr>
            <a:r>
              <a:rPr b="1" dirty="0"/>
              <a:t>private </a:t>
            </a:r>
            <a:r>
              <a:rPr b="1" dirty="0" err="1"/>
              <a:t>int</a:t>
            </a:r>
            <a:r>
              <a:rPr b="1" dirty="0"/>
              <a:t> </a:t>
            </a:r>
            <a:r>
              <a:rPr dirty="0" err="1"/>
              <a:t>linearProbe</a:t>
            </a:r>
            <a:r>
              <a:rPr dirty="0"/>
              <a:t>(</a:t>
            </a:r>
            <a:r>
              <a:rPr b="1" dirty="0" err="1"/>
              <a:t>int</a:t>
            </a:r>
            <a:r>
              <a:rPr b="1" dirty="0"/>
              <a:t> </a:t>
            </a:r>
            <a:r>
              <a:rPr dirty="0"/>
              <a:t>index, K key)</a:t>
            </a:r>
            <a:endParaRPr dirty="0">
              <a:latin typeface="Times New Roman"/>
              <a:ea typeface="Times New Roman"/>
              <a:cs typeface="Times New Roman"/>
              <a:sym typeface="Times New Roman"/>
            </a:endParaRPr>
          </a:p>
          <a:p>
            <a:pPr defTabSz="457200">
              <a:spcBef>
                <a:spcPts val="100"/>
              </a:spcBef>
              <a:defRPr sz="1200">
                <a:latin typeface="Times New Roman"/>
                <a:ea typeface="Times New Roman"/>
                <a:cs typeface="Times New Roman"/>
                <a:sym typeface="Times New Roman"/>
              </a:defRPr>
            </a:pPr>
            <a:r>
              <a:rPr dirty="0"/>
              <a:t>{</a:t>
            </a:r>
          </a:p>
          <a:p>
            <a:pPr lvl="1" indent="228600" defTabSz="457200">
              <a:spcBef>
                <a:spcPts val="100"/>
              </a:spcBef>
              <a:defRPr sz="1200" b="1"/>
            </a:pPr>
            <a:r>
              <a:rPr dirty="0" err="1"/>
              <a:t>boolean</a:t>
            </a:r>
            <a:r>
              <a:rPr dirty="0"/>
              <a:t> </a:t>
            </a:r>
            <a:r>
              <a:rPr b="0" dirty="0"/>
              <a:t>found = </a:t>
            </a:r>
            <a:r>
              <a:rPr dirty="0"/>
              <a:t>false</a:t>
            </a:r>
            <a:r>
              <a:rPr b="0" dirty="0"/>
              <a:t>;</a:t>
            </a:r>
            <a:endParaRPr b="0" dirty="0">
              <a:latin typeface="Times New Roman"/>
              <a:ea typeface="Times New Roman"/>
              <a:cs typeface="Times New Roman"/>
              <a:sym typeface="Times New Roman"/>
            </a:endParaRPr>
          </a:p>
          <a:p>
            <a:pPr lvl="1" indent="228600" defTabSz="457200">
              <a:spcBef>
                <a:spcPts val="100"/>
              </a:spcBef>
              <a:defRPr sz="1200"/>
            </a:pPr>
            <a:r>
              <a:rPr b="1" dirty="0" err="1"/>
              <a:t>int</a:t>
            </a:r>
            <a:r>
              <a:rPr b="1" dirty="0"/>
              <a:t> </a:t>
            </a:r>
            <a:r>
              <a:rPr dirty="0" err="1"/>
              <a:t>availableStateIndex</a:t>
            </a:r>
            <a:r>
              <a:rPr dirty="0"/>
              <a:t> = −1; // Index of first element in available state</a:t>
            </a:r>
          </a:p>
          <a:p>
            <a:pPr lvl="1" indent="228600" defTabSz="457200">
              <a:spcBef>
                <a:spcPts val="100"/>
              </a:spcBef>
              <a:defRPr sz="1200"/>
            </a:pPr>
            <a:r>
              <a:rPr b="1" dirty="0"/>
              <a:t>while </a:t>
            </a:r>
            <a:r>
              <a:rPr dirty="0"/>
              <a:t>( !found &amp;&amp; (</a:t>
            </a:r>
            <a:r>
              <a:rPr dirty="0" err="1"/>
              <a:t>hashTable</a:t>
            </a:r>
            <a:r>
              <a:rPr dirty="0"/>
              <a:t>[index] != </a:t>
            </a:r>
            <a:r>
              <a:rPr b="1" dirty="0"/>
              <a:t>null</a:t>
            </a:r>
            <a:r>
              <a:rPr dirty="0"/>
              <a:t>) )</a:t>
            </a:r>
            <a:endParaRPr dirty="0">
              <a:latin typeface="Times New Roman"/>
              <a:ea typeface="Times New Roman"/>
              <a:cs typeface="Times New Roman"/>
              <a:sym typeface="Times New Roman"/>
            </a:endParaRPr>
          </a:p>
          <a:p>
            <a:pPr lvl="1" indent="228600" defTabSz="457200">
              <a:spcBef>
                <a:spcPts val="100"/>
              </a:spcBef>
              <a:defRPr sz="1200">
                <a:latin typeface="Times New Roman"/>
                <a:ea typeface="Times New Roman"/>
                <a:cs typeface="Times New Roman"/>
                <a:sym typeface="Times New Roman"/>
              </a:defRPr>
            </a:pPr>
            <a:r>
              <a:rPr dirty="0"/>
              <a:t>{</a:t>
            </a:r>
          </a:p>
          <a:p>
            <a:pPr lvl="2" indent="457200" defTabSz="457200">
              <a:spcBef>
                <a:spcPts val="100"/>
              </a:spcBef>
              <a:defRPr sz="1200"/>
            </a:pPr>
            <a:r>
              <a:rPr b="1" dirty="0"/>
              <a:t>if </a:t>
            </a:r>
            <a:r>
              <a:rPr dirty="0"/>
              <a:t>(</a:t>
            </a:r>
            <a:r>
              <a:rPr dirty="0" err="1"/>
              <a:t>hashTable</a:t>
            </a:r>
            <a:r>
              <a:rPr dirty="0"/>
              <a:t>[index] != AVAILABLE)</a:t>
            </a:r>
            <a:endParaRPr dirty="0">
              <a:latin typeface="Times New Roman"/>
              <a:ea typeface="Times New Roman"/>
              <a:cs typeface="Times New Roman"/>
              <a:sym typeface="Times New Roman"/>
            </a:endParaRPr>
          </a:p>
          <a:p>
            <a:pPr lvl="2" indent="457200" defTabSz="457200">
              <a:spcBef>
                <a:spcPts val="100"/>
              </a:spcBef>
              <a:defRPr sz="1200">
                <a:latin typeface="Times New Roman"/>
                <a:ea typeface="Times New Roman"/>
                <a:cs typeface="Times New Roman"/>
                <a:sym typeface="Times New Roman"/>
              </a:defRPr>
            </a:pPr>
            <a:r>
              <a:rPr dirty="0"/>
              <a:t>{</a:t>
            </a:r>
          </a:p>
          <a:p>
            <a:pPr marR="1781175" lvl="4" indent="914400" defTabSz="457200">
              <a:spcBef>
                <a:spcPts val="100"/>
              </a:spcBef>
              <a:defRPr sz="1200"/>
            </a:pPr>
            <a:r>
              <a:rPr b="1" dirty="0"/>
              <a:t>if</a:t>
            </a:r>
            <a:r>
              <a:rPr b="1" spc="335" dirty="0"/>
              <a:t> </a:t>
            </a:r>
            <a:r>
              <a:rPr dirty="0"/>
              <a:t>(</a:t>
            </a:r>
            <a:r>
              <a:rPr dirty="0" err="1"/>
              <a:t>key.equals</a:t>
            </a:r>
            <a:r>
              <a:rPr dirty="0"/>
              <a:t>(</a:t>
            </a:r>
            <a:r>
              <a:rPr dirty="0" err="1"/>
              <a:t>hashTable</a:t>
            </a:r>
            <a:r>
              <a:rPr dirty="0"/>
              <a:t>[index].</a:t>
            </a:r>
            <a:r>
              <a:rPr dirty="0" err="1"/>
              <a:t>getKey</a:t>
            </a:r>
            <a:r>
              <a:rPr dirty="0"/>
              <a:t>())) </a:t>
            </a:r>
          </a:p>
          <a:p>
            <a:pPr marR="1781175" lvl="5" indent="1143000" defTabSz="457200">
              <a:spcBef>
                <a:spcPts val="100"/>
              </a:spcBef>
              <a:defRPr sz="1200"/>
            </a:pPr>
            <a:r>
              <a:rPr dirty="0"/>
              <a:t>found = </a:t>
            </a:r>
            <a:r>
              <a:rPr b="1" dirty="0"/>
              <a:t>true</a:t>
            </a:r>
            <a:r>
              <a:rPr dirty="0"/>
              <a:t>; // Key found</a:t>
            </a:r>
            <a:endParaRPr dirty="0">
              <a:latin typeface="Times New Roman"/>
              <a:ea typeface="Times New Roman"/>
              <a:cs typeface="Times New Roman"/>
              <a:sym typeface="Times New Roman"/>
            </a:endParaRPr>
          </a:p>
          <a:p>
            <a:pPr lvl="4" indent="914400" defTabSz="457200">
              <a:spcBef>
                <a:spcPts val="100"/>
              </a:spcBef>
              <a:tabLst>
                <a:tab pos="3251200" algn="l"/>
              </a:tabLst>
              <a:defRPr sz="1200"/>
            </a:pPr>
            <a:r>
              <a:rPr b="1" dirty="0"/>
              <a:t>else	</a:t>
            </a:r>
            <a:r>
              <a:rPr dirty="0"/>
              <a:t>// Follow probe</a:t>
            </a:r>
            <a:r>
              <a:rPr spc="200" dirty="0"/>
              <a:t> </a:t>
            </a:r>
            <a:r>
              <a:rPr dirty="0"/>
              <a:t>sequence</a:t>
            </a:r>
            <a:endParaRPr dirty="0">
              <a:latin typeface="Times New Roman"/>
              <a:ea typeface="Times New Roman"/>
              <a:cs typeface="Times New Roman"/>
              <a:sym typeface="Times New Roman"/>
            </a:endParaRPr>
          </a:p>
          <a:p>
            <a:pPr lvl="5" indent="1143000" defTabSz="457200">
              <a:spcBef>
                <a:spcPts val="100"/>
              </a:spcBef>
              <a:defRPr sz="1200"/>
            </a:pPr>
            <a:r>
              <a:rPr dirty="0"/>
              <a:t>index = (index + 1) % </a:t>
            </a:r>
            <a:r>
              <a:rPr dirty="0" err="1"/>
              <a:t>hashTable.length</a:t>
            </a:r>
            <a:r>
              <a:rPr dirty="0"/>
              <a:t>; // Linear probing</a:t>
            </a:r>
            <a:endParaRPr dirty="0">
              <a:latin typeface="Times New Roman"/>
              <a:ea typeface="Times New Roman"/>
              <a:cs typeface="Times New Roman"/>
              <a:sym typeface="Times New Roman"/>
            </a:endParaRPr>
          </a:p>
          <a:p>
            <a:pPr lvl="2" indent="457200" defTabSz="457200">
              <a:spcBef>
                <a:spcPts val="100"/>
              </a:spcBef>
              <a:defRPr sz="1200">
                <a:latin typeface="Times New Roman"/>
                <a:ea typeface="Times New Roman"/>
                <a:cs typeface="Times New Roman"/>
                <a:sym typeface="Times New Roman"/>
              </a:defRPr>
            </a:pPr>
            <a:r>
              <a:rPr dirty="0"/>
              <a:t>}</a:t>
            </a:r>
          </a:p>
          <a:p>
            <a:pPr lvl="2" indent="457200" defTabSz="457200">
              <a:spcBef>
                <a:spcPts val="100"/>
              </a:spcBef>
              <a:defRPr sz="1200"/>
            </a:pPr>
            <a:r>
              <a:rPr b="1" dirty="0"/>
              <a:t>else</a:t>
            </a:r>
            <a:r>
              <a:rPr b="1" spc="10" dirty="0"/>
              <a:t> </a:t>
            </a:r>
            <a:r>
              <a:rPr dirty="0"/>
              <a:t>//</a:t>
            </a:r>
            <a:r>
              <a:rPr spc="-150" dirty="0"/>
              <a:t> </a:t>
            </a:r>
            <a:r>
              <a:rPr dirty="0"/>
              <a:t>Element</a:t>
            </a:r>
            <a:r>
              <a:rPr spc="-134" dirty="0"/>
              <a:t> </a:t>
            </a:r>
            <a:r>
              <a:rPr dirty="0"/>
              <a:t>in</a:t>
            </a:r>
            <a:r>
              <a:rPr spc="-180" dirty="0"/>
              <a:t> </a:t>
            </a:r>
            <a:r>
              <a:rPr dirty="0"/>
              <a:t>available</a:t>
            </a:r>
            <a:r>
              <a:rPr spc="-134" dirty="0"/>
              <a:t> </a:t>
            </a:r>
            <a:r>
              <a:rPr dirty="0"/>
              <a:t>state;</a:t>
            </a:r>
            <a:r>
              <a:rPr spc="-180" dirty="0"/>
              <a:t> </a:t>
            </a:r>
            <a:r>
              <a:rPr dirty="0"/>
              <a:t>skip</a:t>
            </a:r>
            <a:r>
              <a:rPr spc="-134" dirty="0"/>
              <a:t> </a:t>
            </a:r>
            <a:r>
              <a:rPr dirty="0"/>
              <a:t>it,</a:t>
            </a:r>
            <a:r>
              <a:rPr spc="-305" dirty="0"/>
              <a:t> </a:t>
            </a:r>
            <a:r>
              <a:rPr dirty="0"/>
              <a:t>but</a:t>
            </a:r>
            <a:r>
              <a:rPr spc="-134" dirty="0"/>
              <a:t> </a:t>
            </a:r>
            <a:r>
              <a:rPr dirty="0"/>
              <a:t>mark</a:t>
            </a:r>
            <a:r>
              <a:rPr spc="-134" dirty="0"/>
              <a:t> </a:t>
            </a:r>
            <a:r>
              <a:rPr dirty="0"/>
              <a:t>the</a:t>
            </a:r>
            <a:r>
              <a:rPr spc="-134" dirty="0"/>
              <a:t> </a:t>
            </a:r>
            <a:r>
              <a:rPr dirty="0"/>
              <a:t>first</a:t>
            </a:r>
            <a:r>
              <a:rPr spc="-214" dirty="0"/>
              <a:t> </a:t>
            </a:r>
            <a:r>
              <a:rPr dirty="0"/>
              <a:t>one</a:t>
            </a:r>
            <a:r>
              <a:rPr spc="-134" dirty="0"/>
              <a:t> </a:t>
            </a:r>
            <a:r>
              <a:rPr dirty="0"/>
              <a:t>encountered</a:t>
            </a:r>
            <a:endParaRPr dirty="0">
              <a:latin typeface="Times New Roman"/>
              <a:ea typeface="Times New Roman"/>
              <a:cs typeface="Times New Roman"/>
              <a:sym typeface="Times New Roman"/>
            </a:endParaRPr>
          </a:p>
          <a:p>
            <a:pPr lvl="2" indent="457200" defTabSz="457200">
              <a:spcBef>
                <a:spcPts val="100"/>
              </a:spcBef>
              <a:defRPr sz="1200">
                <a:latin typeface="Times New Roman"/>
                <a:ea typeface="Times New Roman"/>
                <a:cs typeface="Times New Roman"/>
                <a:sym typeface="Times New Roman"/>
              </a:defRPr>
            </a:pPr>
            <a:r>
              <a:rPr dirty="0"/>
              <a:t>{</a:t>
            </a:r>
          </a:p>
          <a:p>
            <a:pPr lvl="4" indent="914400" defTabSz="457200">
              <a:spcBef>
                <a:spcPts val="100"/>
              </a:spcBef>
              <a:defRPr sz="1200"/>
            </a:pPr>
            <a:r>
              <a:rPr dirty="0"/>
              <a:t>// Save index of first element in available state</a:t>
            </a:r>
            <a:endParaRPr dirty="0">
              <a:latin typeface="Times New Roman"/>
              <a:ea typeface="Times New Roman"/>
              <a:cs typeface="Times New Roman"/>
              <a:sym typeface="Times New Roman"/>
            </a:endParaRPr>
          </a:p>
          <a:p>
            <a:pPr marR="2241550" lvl="4" indent="914400" defTabSz="457200">
              <a:spcBef>
                <a:spcPts val="100"/>
              </a:spcBef>
              <a:defRPr sz="1200"/>
            </a:pPr>
            <a:r>
              <a:rPr b="1" dirty="0"/>
              <a:t>if </a:t>
            </a:r>
            <a:r>
              <a:rPr dirty="0"/>
              <a:t>(</a:t>
            </a:r>
            <a:r>
              <a:rPr dirty="0" err="1"/>
              <a:t>availableStateIndex</a:t>
            </a:r>
            <a:r>
              <a:rPr dirty="0"/>
              <a:t> == −1) </a:t>
            </a:r>
            <a:r>
              <a:rPr dirty="0" err="1"/>
              <a:t>availableStateIndex</a:t>
            </a:r>
            <a:r>
              <a:rPr dirty="0"/>
              <a:t> = index;</a:t>
            </a:r>
          </a:p>
          <a:p>
            <a:pPr lvl="6" indent="1371600" defTabSz="457200">
              <a:spcBef>
                <a:spcPts val="100"/>
              </a:spcBef>
              <a:tabLst>
                <a:tab pos="4851400" algn="l"/>
              </a:tabLst>
              <a:defRPr sz="1200"/>
            </a:pPr>
            <a:r>
              <a:rPr dirty="0"/>
              <a:t>index  =  (index  +  1)</a:t>
            </a:r>
            <a:r>
              <a:rPr spc="-100" dirty="0"/>
              <a:t> </a:t>
            </a:r>
            <a:r>
              <a:rPr dirty="0"/>
              <a:t>% </a:t>
            </a:r>
            <a:r>
              <a:rPr spc="30" dirty="0"/>
              <a:t> </a:t>
            </a:r>
            <a:r>
              <a:rPr dirty="0" err="1"/>
              <a:t>hashTable.length</a:t>
            </a:r>
            <a:r>
              <a:rPr dirty="0"/>
              <a:t>;	// Linear</a:t>
            </a:r>
            <a:r>
              <a:rPr spc="25" dirty="0"/>
              <a:t> </a:t>
            </a:r>
            <a:r>
              <a:rPr dirty="0"/>
              <a:t>probing</a:t>
            </a:r>
            <a:endParaRPr dirty="0">
              <a:latin typeface="Times New Roman"/>
              <a:ea typeface="Times New Roman"/>
              <a:cs typeface="Times New Roman"/>
              <a:sym typeface="Times New Roman"/>
            </a:endParaRPr>
          </a:p>
          <a:p>
            <a:pPr lvl="2" indent="457200" defTabSz="457200">
              <a:spcBef>
                <a:spcPts val="100"/>
              </a:spcBef>
              <a:defRPr sz="1200"/>
            </a:pPr>
            <a:r>
              <a:rPr dirty="0">
                <a:latin typeface="Times New Roman"/>
                <a:ea typeface="Times New Roman"/>
                <a:cs typeface="Times New Roman"/>
                <a:sym typeface="Times New Roman"/>
              </a:rPr>
              <a:t>}</a:t>
            </a:r>
            <a:r>
              <a:rPr dirty="0"/>
              <a:t> // end if</a:t>
            </a:r>
            <a:endParaRPr dirty="0">
              <a:latin typeface="Times New Roman"/>
              <a:ea typeface="Times New Roman"/>
              <a:cs typeface="Times New Roman"/>
              <a:sym typeface="Times New Roman"/>
            </a:endParaRPr>
          </a:p>
          <a:p>
            <a:pPr lvl="1" indent="228600" defTabSz="457200">
              <a:spcBef>
                <a:spcPts val="100"/>
              </a:spcBef>
              <a:defRPr sz="1200"/>
            </a:pPr>
            <a:r>
              <a:rPr dirty="0">
                <a:latin typeface="Times New Roman"/>
                <a:ea typeface="Times New Roman"/>
                <a:cs typeface="Times New Roman"/>
                <a:sym typeface="Times New Roman"/>
              </a:rPr>
              <a:t>}</a:t>
            </a:r>
            <a:r>
              <a:rPr dirty="0"/>
              <a:t> // end while</a:t>
            </a:r>
            <a:endParaRPr dirty="0">
              <a:latin typeface="Times New Roman"/>
              <a:ea typeface="Times New Roman"/>
              <a:cs typeface="Times New Roman"/>
              <a:sym typeface="Times New Roman"/>
            </a:endParaRPr>
          </a:p>
          <a:p>
            <a:pPr lvl="1" indent="228600" defTabSz="457200">
              <a:spcBef>
                <a:spcPts val="100"/>
              </a:spcBef>
              <a:defRPr sz="1200"/>
            </a:pPr>
            <a:r>
              <a:rPr dirty="0"/>
              <a:t>// Assertion: Either key or null is found at </a:t>
            </a:r>
            <a:r>
              <a:rPr dirty="0" err="1"/>
              <a:t>hashTable</a:t>
            </a:r>
            <a:r>
              <a:rPr dirty="0"/>
              <a:t>[index]</a:t>
            </a:r>
            <a:endParaRPr dirty="0">
              <a:latin typeface="Times New Roman"/>
              <a:ea typeface="Times New Roman"/>
              <a:cs typeface="Times New Roman"/>
              <a:sym typeface="Times New Roman"/>
            </a:endParaRPr>
          </a:p>
          <a:p>
            <a:pPr lvl="1" indent="228600" defTabSz="457200">
              <a:spcBef>
                <a:spcPts val="100"/>
              </a:spcBef>
              <a:defRPr sz="1200"/>
            </a:pPr>
            <a:r>
              <a:rPr b="1" dirty="0"/>
              <a:t>if </a:t>
            </a:r>
            <a:r>
              <a:rPr dirty="0"/>
              <a:t>(found || (</a:t>
            </a:r>
            <a:r>
              <a:rPr dirty="0" err="1"/>
              <a:t>availableStateIndex</a:t>
            </a:r>
            <a:r>
              <a:rPr dirty="0"/>
              <a:t> == −1) )</a:t>
            </a:r>
          </a:p>
          <a:p>
            <a:pPr lvl="3" indent="685800" defTabSz="457200">
              <a:spcBef>
                <a:spcPts val="100"/>
              </a:spcBef>
              <a:tabLst>
                <a:tab pos="3746500" algn="l"/>
              </a:tabLst>
              <a:defRPr sz="1200"/>
            </a:pPr>
            <a:r>
              <a:rPr b="1" dirty="0"/>
              <a:t>return</a:t>
            </a:r>
            <a:r>
              <a:rPr b="1" spc="50" dirty="0"/>
              <a:t> </a:t>
            </a:r>
            <a:r>
              <a:rPr dirty="0"/>
              <a:t>index;	//</a:t>
            </a:r>
            <a:r>
              <a:rPr spc="50" dirty="0"/>
              <a:t> </a:t>
            </a:r>
            <a:r>
              <a:rPr dirty="0"/>
              <a:t>Index</a:t>
            </a:r>
            <a:r>
              <a:rPr spc="175" dirty="0"/>
              <a:t> </a:t>
            </a:r>
            <a:r>
              <a:rPr dirty="0"/>
              <a:t>of</a:t>
            </a:r>
            <a:r>
              <a:rPr spc="175" dirty="0"/>
              <a:t> </a:t>
            </a:r>
            <a:r>
              <a:rPr dirty="0"/>
              <a:t>either</a:t>
            </a:r>
            <a:r>
              <a:rPr spc="175" dirty="0"/>
              <a:t> </a:t>
            </a:r>
            <a:r>
              <a:rPr dirty="0"/>
              <a:t>key</a:t>
            </a:r>
            <a:r>
              <a:rPr spc="175" dirty="0"/>
              <a:t> </a:t>
            </a:r>
            <a:r>
              <a:rPr dirty="0"/>
              <a:t>or</a:t>
            </a:r>
            <a:r>
              <a:rPr spc="175" dirty="0"/>
              <a:t> </a:t>
            </a:r>
            <a:r>
              <a:rPr dirty="0"/>
              <a:t>null</a:t>
            </a:r>
            <a:endParaRPr dirty="0">
              <a:latin typeface="Times New Roman"/>
              <a:ea typeface="Times New Roman"/>
              <a:cs typeface="Times New Roman"/>
              <a:sym typeface="Times New Roman"/>
            </a:endParaRPr>
          </a:p>
          <a:p>
            <a:pPr lvl="1" indent="228600" defTabSz="457200">
              <a:spcBef>
                <a:spcPts val="100"/>
              </a:spcBef>
              <a:defRPr sz="1200" b="1"/>
            </a:pPr>
            <a:r>
              <a:rPr dirty="0"/>
              <a:t>else</a:t>
            </a:r>
            <a:endParaRPr dirty="0">
              <a:latin typeface="Times New Roman"/>
              <a:ea typeface="Times New Roman"/>
              <a:cs typeface="Times New Roman"/>
              <a:sym typeface="Times New Roman"/>
            </a:endParaRPr>
          </a:p>
          <a:p>
            <a:pPr lvl="3" indent="685800" defTabSz="457200">
              <a:spcBef>
                <a:spcPts val="100"/>
              </a:spcBef>
              <a:defRPr sz="1200"/>
            </a:pPr>
            <a:r>
              <a:rPr b="1" dirty="0"/>
              <a:t>return </a:t>
            </a:r>
            <a:r>
              <a:rPr dirty="0" err="1"/>
              <a:t>availableStateIndex</a:t>
            </a:r>
            <a:r>
              <a:rPr dirty="0"/>
              <a:t>; // Index of an available element</a:t>
            </a:r>
          </a:p>
          <a:p>
            <a:pPr defTabSz="457200">
              <a:spcBef>
                <a:spcPts val="100"/>
              </a:spcBef>
              <a:defRPr sz="1200"/>
            </a:pPr>
            <a:r>
              <a:rPr dirty="0">
                <a:latin typeface="Times New Roman"/>
                <a:ea typeface="Times New Roman"/>
                <a:cs typeface="Times New Roman"/>
                <a:sym typeface="Times New Roman"/>
              </a:rPr>
              <a:t>}</a:t>
            </a:r>
            <a:r>
              <a:rPr dirty="0"/>
              <a:t> // end</a:t>
            </a:r>
            <a:r>
              <a:rPr spc="260" dirty="0"/>
              <a:t> </a:t>
            </a:r>
            <a:r>
              <a:rPr dirty="0" err="1"/>
              <a:t>linearProbe</a:t>
            </a:r>
            <a:endParaRPr dirty="0"/>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Title 1"/>
          <p:cNvSpPr txBox="1">
            <a:spLocks noGrp="1"/>
          </p:cNvSpPr>
          <p:nvPr>
            <p:ph type="title"/>
          </p:nvPr>
        </p:nvSpPr>
        <p:spPr>
          <a:xfrm>
            <a:off x="258232" y="96970"/>
            <a:ext cx="8513234" cy="816042"/>
          </a:xfrm>
          <a:prstGeom prst="rect">
            <a:avLst/>
          </a:prstGeom>
        </p:spPr>
        <p:txBody>
          <a:bodyPr>
            <a:normAutofit fontScale="90000"/>
          </a:bodyPr>
          <a:lstStyle/>
          <a:p>
            <a:r>
              <a:rPr dirty="0"/>
              <a:t>Clustering</a:t>
            </a:r>
          </a:p>
        </p:txBody>
      </p:sp>
      <p:sp>
        <p:nvSpPr>
          <p:cNvPr id="123" name="Content Placeholder 2"/>
          <p:cNvSpPr txBox="1">
            <a:spLocks noGrp="1"/>
          </p:cNvSpPr>
          <p:nvPr>
            <p:ph type="body" idx="1"/>
          </p:nvPr>
        </p:nvSpPr>
        <p:spPr>
          <a:xfrm>
            <a:off x="400049" y="1072444"/>
            <a:ext cx="8229601" cy="4872544"/>
          </a:xfrm>
          <a:prstGeom prst="rect">
            <a:avLst/>
          </a:prstGeom>
        </p:spPr>
        <p:txBody>
          <a:bodyPr/>
          <a:lstStyle/>
          <a:p>
            <a:r>
              <a:rPr dirty="0"/>
              <a:t>Collisions resolved with linear probing cause groups of consecutive locations in hash table to be occupied</a:t>
            </a:r>
          </a:p>
          <a:p>
            <a:pPr lvl="1"/>
            <a:r>
              <a:rPr sz="2000" dirty="0"/>
              <a:t>Each group is called a </a:t>
            </a:r>
            <a:r>
              <a:rPr sz="2000" b="1" i="1" dirty="0"/>
              <a:t>cluster</a:t>
            </a:r>
          </a:p>
          <a:p>
            <a:r>
              <a:rPr lang="en-US" dirty="0"/>
              <a:t>What’s so bad about clustering?</a:t>
            </a:r>
          </a:p>
          <a:p>
            <a:pPr lvl="1"/>
            <a:r>
              <a:rPr sz="2000" dirty="0"/>
              <a:t>Bigger clusters mean longer search times following collision</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1"/>
          <p:cNvSpPr txBox="1">
            <a:spLocks noGrp="1"/>
          </p:cNvSpPr>
          <p:nvPr>
            <p:ph type="title"/>
          </p:nvPr>
        </p:nvSpPr>
        <p:spPr>
          <a:prstGeom prst="rect">
            <a:avLst/>
          </a:prstGeom>
        </p:spPr>
        <p:txBody>
          <a:bodyPr>
            <a:normAutofit/>
          </a:bodyPr>
          <a:lstStyle>
            <a:lvl1pPr defTabSz="758951">
              <a:defRPr sz="3652"/>
            </a:lvl1pPr>
          </a:lstStyle>
          <a:p>
            <a:r>
              <a:rPr dirty="0"/>
              <a:t>Open Addressing </a:t>
            </a:r>
            <a:r>
              <a:rPr lang="en-US" dirty="0"/>
              <a:t>| </a:t>
            </a:r>
            <a:r>
              <a:rPr dirty="0"/>
              <a:t>Quadratic Probing</a:t>
            </a:r>
          </a:p>
        </p:txBody>
      </p:sp>
      <p:sp>
        <p:nvSpPr>
          <p:cNvPr id="126" name="Content Placeholder 4"/>
          <p:cNvSpPr txBox="1">
            <a:spLocks noGrp="1"/>
          </p:cNvSpPr>
          <p:nvPr>
            <p:ph type="body" idx="1"/>
          </p:nvPr>
        </p:nvSpPr>
        <p:spPr>
          <a:xfrm>
            <a:off x="390622" y="816042"/>
            <a:ext cx="8229601" cy="5031976"/>
          </a:xfrm>
          <a:prstGeom prst="rect">
            <a:avLst/>
          </a:prstGeom>
        </p:spPr>
        <p:txBody>
          <a:bodyPr/>
          <a:lstStyle/>
          <a:p>
            <a:r>
              <a:rPr dirty="0"/>
              <a:t>Linear probing looks at consecutive locations beginning at index </a:t>
            </a:r>
            <a:r>
              <a:rPr b="1" i="1" dirty="0">
                <a:latin typeface="Times New Roman"/>
                <a:ea typeface="Times New Roman"/>
                <a:cs typeface="Times New Roman"/>
                <a:sym typeface="Times New Roman"/>
              </a:rPr>
              <a:t>k</a:t>
            </a:r>
          </a:p>
          <a:p>
            <a:r>
              <a:rPr dirty="0"/>
              <a:t>Quadratic probing:</a:t>
            </a:r>
          </a:p>
          <a:p>
            <a:pPr lvl="1"/>
            <a:r>
              <a:rPr sz="2000" dirty="0"/>
              <a:t>Considers the locations at indices </a:t>
            </a:r>
            <a:r>
              <a:rPr sz="2000" b="1" i="1" dirty="0">
                <a:latin typeface="Courier New"/>
                <a:ea typeface="Courier New"/>
                <a:cs typeface="Courier New"/>
                <a:sym typeface="Courier New"/>
              </a:rPr>
              <a:t>k + j</a:t>
            </a:r>
            <a:r>
              <a:rPr sz="2000" b="1" i="1" baseline="31999" dirty="0">
                <a:latin typeface="Courier New"/>
                <a:ea typeface="Courier New"/>
                <a:cs typeface="Courier New"/>
                <a:sym typeface="Courier New"/>
              </a:rPr>
              <a:t>2</a:t>
            </a:r>
            <a:r>
              <a:rPr sz="2000" b="1" i="1" dirty="0">
                <a:latin typeface="Courier New"/>
                <a:ea typeface="Courier New"/>
                <a:cs typeface="Courier New"/>
                <a:sym typeface="Courier New"/>
              </a:rPr>
              <a:t> </a:t>
            </a:r>
          </a:p>
          <a:p>
            <a:pPr lvl="1"/>
            <a:r>
              <a:rPr sz="2000" dirty="0"/>
              <a:t>Uses the indices </a:t>
            </a:r>
            <a:r>
              <a:rPr sz="2000" b="1" i="1" dirty="0">
                <a:latin typeface="Courier New"/>
                <a:ea typeface="Courier New"/>
                <a:cs typeface="Courier New"/>
                <a:sym typeface="Courier New"/>
              </a:rPr>
              <a:t>k, k + 1, k + 4, k + 9, …</a:t>
            </a:r>
          </a:p>
        </p:txBody>
      </p:sp>
      <p:sp>
        <p:nvSpPr>
          <p:cNvPr id="127" name="FIGURE 22-7 A probe sequence of length five using quadratic probing"/>
          <p:cNvSpPr txBox="1"/>
          <p:nvPr/>
        </p:nvSpPr>
        <p:spPr>
          <a:xfrm>
            <a:off x="258233" y="5641848"/>
            <a:ext cx="5829956" cy="400110"/>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2400" b="1">
                <a:solidFill>
                  <a:srgbClr val="007FA3"/>
                </a:solidFill>
                <a:latin typeface="Times New Roman"/>
                <a:ea typeface="Times New Roman"/>
                <a:cs typeface="Times New Roman"/>
                <a:sym typeface="Times New Roman"/>
              </a:defRPr>
            </a:lvl1pPr>
          </a:lstStyle>
          <a:p>
            <a:r>
              <a:rPr sz="2000" b="0" dirty="0"/>
              <a:t>A probe sequence of length five using quadratic probing</a:t>
            </a:r>
          </a:p>
        </p:txBody>
      </p:sp>
      <p:pic>
        <p:nvPicPr>
          <p:cNvPr id="128" name="A diagram illustrates an array of 22 elements where the elements 3, 4, 7, 12, and 19 are highlighted. The highlighted elements are labeled as follows. k, k + 1, k + 2 squared, k + 3 squared, and k + 4 squared. &#10;&#10;Picture 2" descr="A diagram illustrates an array of 22 elements where the elements 3, 4, 7, 12, and 19 are highlighted. The highlighted elements are labeled as follows. k, k + 1, k + 2 squared, k + 3 squared, and k + 4 squared. Picture 2"/>
          <p:cNvPicPr>
            <a:picLocks noChangeAspect="1"/>
          </p:cNvPicPr>
          <p:nvPr/>
        </p:nvPicPr>
        <p:blipFill>
          <a:blip r:embed="rId3">
            <a:extLst/>
          </a:blip>
          <a:stretch>
            <a:fillRect/>
          </a:stretch>
        </p:blipFill>
        <p:spPr>
          <a:xfrm>
            <a:off x="228599" y="4161704"/>
            <a:ext cx="8534401" cy="1103377"/>
          </a:xfrm>
          <a:prstGeom prst="rect">
            <a:avLst/>
          </a:prstGeom>
          <a:ln w="12700">
            <a:miter lim="400000"/>
          </a:ln>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Text Box 2"/>
          <p:cNvSpPr txBox="1">
            <a:spLocks noChangeArrowheads="1"/>
          </p:cNvSpPr>
          <p:nvPr/>
        </p:nvSpPr>
        <p:spPr bwMode="auto">
          <a:xfrm>
            <a:off x="496711" y="1149835"/>
            <a:ext cx="8142233" cy="2123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342900" marR="0" lvl="0" indent="-342900" algn="l" defTabSz="914400" rtl="0" eaLnBrk="0" fontAlgn="base" latinLnBrk="0" hangingPunct="0">
              <a:lnSpc>
                <a:spcPct val="100000"/>
              </a:lnSpc>
              <a:spcBef>
                <a:spcPct val="0"/>
              </a:spcBef>
              <a:spcAft>
                <a:spcPct val="0"/>
              </a:spcAft>
              <a:buClrTx/>
              <a:buSzTx/>
              <a:buFontTx/>
              <a:buAutoNum type="arabicPeriod"/>
              <a:tabLst/>
              <a:defRPr/>
            </a:pPr>
            <a:r>
              <a:rPr kumimoji="0" 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Given the following key values,  show what the data structures would look like after insertions using quadratic probing</a:t>
            </a:r>
          </a:p>
          <a:p>
            <a:pPr marL="342900" marR="0" lvl="0" indent="-342900" algn="l" defTabSz="914400" rtl="0" eaLnBrk="0" fontAlgn="base" latinLnBrk="0" hangingPunct="0">
              <a:lnSpc>
                <a:spcPct val="100000"/>
              </a:lnSpc>
              <a:spcBef>
                <a:spcPct val="0"/>
              </a:spcBef>
              <a:spcAft>
                <a:spcPct val="0"/>
              </a:spcAft>
              <a:buClrTx/>
              <a:buSzTx/>
              <a:buFontTx/>
              <a:buAutoNum type="arabicPeriod"/>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a:p>
            <a:pPr eaLnBrk="0" fontAlgn="base">
              <a:spcBef>
                <a:spcPct val="0"/>
              </a:spcBef>
              <a:spcAft>
                <a:spcPct val="0"/>
              </a:spcAft>
              <a:buNone/>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a:t>
            </a:r>
            <a:r>
              <a:rPr kumimoji="0" 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27 53 13 10 138 109 49 174 26 24 </a:t>
            </a:r>
            <a:endParaRPr lang="en-US" sz="2400" b="1" kern="1200" dirty="0">
              <a:solidFill>
                <a:srgbClr val="0070C0"/>
              </a:solidFill>
            </a:endParaRPr>
          </a:p>
          <a:p>
            <a:pPr eaLnBrk="0" fontAlgn="base">
              <a:spcBef>
                <a:spcPct val="0"/>
              </a:spcBef>
              <a:spcAft>
                <a:spcPct val="0"/>
              </a:spcAft>
              <a:buNone/>
              <a:defRPr/>
            </a:pPr>
            <a:endParaRPr lang="en-US" sz="2400" b="1" kern="1200" dirty="0">
              <a:solidFill>
                <a:srgbClr val="0070C0"/>
              </a:solidFill>
            </a:endParaRPr>
          </a:p>
          <a:p>
            <a:pPr lvl="1" eaLnBrk="0" fontAlgn="base">
              <a:spcBef>
                <a:spcPct val="0"/>
              </a:spcBef>
              <a:spcAft>
                <a:spcPct val="0"/>
              </a:spcAft>
              <a:defRPr/>
            </a:pPr>
            <a:r>
              <a:rPr lang="en-US" sz="1600" kern="1200" dirty="0">
                <a:solidFill>
                  <a:srgbClr val="000000"/>
                </a:solidFill>
              </a:rPr>
              <a:t>Linear array of 10 elements </a:t>
            </a:r>
          </a:p>
          <a:p>
            <a:pPr lvl="1" eaLnBrk="0" fontAlgn="base">
              <a:spcBef>
                <a:spcPct val="0"/>
              </a:spcBef>
              <a:spcAft>
                <a:spcPct val="0"/>
              </a:spcAft>
              <a:defRPr/>
            </a:pPr>
            <a:r>
              <a:rPr lang="en-US" sz="1600" kern="1200" dirty="0">
                <a:solidFill>
                  <a:srgbClr val="000000"/>
                </a:solidFill>
              </a:rPr>
              <a:t>N = 13</a:t>
            </a:r>
            <a:endParaRPr lang="en-US" sz="1600" b="1" kern="1200" dirty="0">
              <a:solidFill>
                <a:srgbClr val="000000"/>
              </a:solidFill>
            </a:endParaRPr>
          </a:p>
        </p:txBody>
      </p:sp>
      <p:sp>
        <p:nvSpPr>
          <p:cNvPr id="2052" name="TextBox 1"/>
          <p:cNvSpPr txBox="1">
            <a:spLocks noChangeArrowheads="1"/>
          </p:cNvSpPr>
          <p:nvPr/>
        </p:nvSpPr>
        <p:spPr bwMode="auto">
          <a:xfrm>
            <a:off x="496711" y="164633"/>
            <a:ext cx="794056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lvl="0" eaLnBrk="0" fontAlgn="base">
              <a:spcBef>
                <a:spcPct val="0"/>
              </a:spcBef>
              <a:spcAft>
                <a:spcPct val="0"/>
              </a:spcAft>
              <a:buNone/>
              <a:defRPr/>
            </a:pPr>
            <a:r>
              <a:rPr lang="en-US" sz="4000" b="1" dirty="0">
                <a:solidFill>
                  <a:srgbClr val="007FA3"/>
                </a:solidFill>
                <a:latin typeface="Times New Roman"/>
                <a:ea typeface="Times New Roman"/>
                <a:cs typeface="Times New Roman"/>
              </a:rPr>
              <a:t>Activity: Quadratic Probing</a:t>
            </a:r>
          </a:p>
        </p:txBody>
      </p:sp>
      <p:sp>
        <p:nvSpPr>
          <p:cNvPr id="5" name="Text Box 2"/>
          <p:cNvSpPr txBox="1">
            <a:spLocks noChangeArrowheads="1"/>
          </p:cNvSpPr>
          <p:nvPr/>
        </p:nvSpPr>
        <p:spPr bwMode="auto">
          <a:xfrm>
            <a:off x="496711" y="3564668"/>
            <a:ext cx="7440658"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R="0" lvl="0" algn="l" defTabSz="914400" rtl="0" eaLnBrk="0" fontAlgn="base" latinLnBrk="0" hangingPunct="0">
              <a:lnSpc>
                <a:spcPct val="100000"/>
              </a:lnSpc>
              <a:spcBef>
                <a:spcPct val="0"/>
              </a:spcBef>
              <a:spcAft>
                <a:spcPct val="0"/>
              </a:spcAft>
              <a:buClrTx/>
              <a:buSzTx/>
              <a:buNone/>
              <a:tabLst/>
              <a:defRPr/>
            </a:pPr>
            <a:r>
              <a:rPr kumimoji="0" lang="en-US" sz="1800" b="0" i="0" u="none" strike="noStrike" kern="1200" cap="none" spc="0" normalizeH="0" baseline="0" noProof="0" dirty="0">
                <a:ln>
                  <a:noFill/>
                </a:ln>
                <a:solidFill>
                  <a:srgbClr val="000000"/>
                </a:solidFill>
                <a:effectLst/>
                <a:uLnTx/>
                <a:uFillTx/>
                <a:sym typeface="Arial"/>
              </a:rPr>
              <a:t>Show data structures with the </a:t>
            </a:r>
            <a:r>
              <a:rPr lang="en-US" sz="1800" kern="1200" dirty="0">
                <a:solidFill>
                  <a:srgbClr val="000000"/>
                </a:solidFill>
              </a:rPr>
              <a:t>following new key values instead</a:t>
            </a:r>
            <a:r>
              <a:rPr kumimoji="0" lang="en-US" sz="1800" b="0" i="0" u="none" strike="noStrike" kern="1200" cap="none" spc="0" normalizeH="0" baseline="0" noProof="0" dirty="0">
                <a:ln>
                  <a:noFill/>
                </a:ln>
                <a:solidFill>
                  <a:srgbClr val="000000"/>
                </a:solidFill>
                <a:effectLst/>
                <a:uLnTx/>
                <a:uFillTx/>
                <a:sym typeface="Arial"/>
              </a:rPr>
              <a:t> </a:t>
            </a:r>
          </a:p>
          <a:p>
            <a:pPr marL="342900" marR="0" lvl="0" indent="-342900" algn="l" defTabSz="914400" rtl="0" eaLnBrk="0" fontAlgn="base" latinLnBrk="0" hangingPunct="0">
              <a:lnSpc>
                <a:spcPct val="100000"/>
              </a:lnSpc>
              <a:spcBef>
                <a:spcPct val="0"/>
              </a:spcBef>
              <a:spcAft>
                <a:spcPct val="0"/>
              </a:spcAft>
              <a:buClrTx/>
              <a:buSzTx/>
              <a:buFontTx/>
              <a:buAutoNum type="arabicPeriod"/>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a:p>
            <a:pPr eaLnBrk="0" fontAlgn="base">
              <a:spcBef>
                <a:spcPct val="0"/>
              </a:spcBef>
              <a:spcAft>
                <a:spcPct val="0"/>
              </a:spcAft>
              <a:buNone/>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a:t>
            </a:r>
            <a:r>
              <a:rPr kumimoji="0" 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27 53 13 10 138 109 49 174 26 24 </a:t>
            </a:r>
            <a:r>
              <a:rPr lang="en-US" sz="2400" b="1" kern="1200" dirty="0">
                <a:solidFill>
                  <a:srgbClr val="0070C0"/>
                </a:solidFill>
              </a:rPr>
              <a:t>66</a:t>
            </a:r>
          </a:p>
          <a:p>
            <a:pPr eaLnBrk="0" fontAlgn="base">
              <a:spcBef>
                <a:spcPct val="0"/>
              </a:spcBef>
              <a:spcAft>
                <a:spcPct val="0"/>
              </a:spcAft>
              <a:buNone/>
              <a:defRPr/>
            </a:pPr>
            <a:endParaRPr lang="en-US" sz="2400" b="1" kern="1200" dirty="0">
              <a:solidFill>
                <a:srgbClr val="0070C0"/>
              </a:solidFill>
            </a:endParaRPr>
          </a:p>
          <a:p>
            <a:pPr lvl="1" eaLnBrk="0" fontAlgn="base">
              <a:spcBef>
                <a:spcPct val="0"/>
              </a:spcBef>
              <a:spcAft>
                <a:spcPct val="0"/>
              </a:spcAft>
              <a:defRPr/>
            </a:pPr>
            <a:r>
              <a:rPr lang="en-US" sz="1600" kern="1200" dirty="0">
                <a:solidFill>
                  <a:srgbClr val="000000"/>
                </a:solidFill>
              </a:rPr>
              <a:t>Linear array of 10 elements </a:t>
            </a:r>
          </a:p>
          <a:p>
            <a:pPr lvl="1" eaLnBrk="0" fontAlgn="base">
              <a:spcBef>
                <a:spcPct val="0"/>
              </a:spcBef>
              <a:spcAft>
                <a:spcPct val="0"/>
              </a:spcAft>
              <a:defRPr/>
            </a:pPr>
            <a:r>
              <a:rPr lang="en-US" sz="1600" kern="1200" dirty="0">
                <a:solidFill>
                  <a:srgbClr val="000000"/>
                </a:solidFill>
              </a:rPr>
              <a:t>N = 13</a:t>
            </a:r>
            <a:endParaRPr lang="en-US" sz="1600" b="1" kern="1200" dirty="0">
              <a:solidFill>
                <a:srgbClr val="000000"/>
              </a:solidFill>
            </a:endParaRPr>
          </a:p>
          <a:p>
            <a:pPr eaLnBrk="0" fontAlgn="base">
              <a:spcBef>
                <a:spcPct val="0"/>
              </a:spcBef>
              <a:spcAft>
                <a:spcPct val="0"/>
              </a:spcAft>
              <a:buNone/>
              <a:defRPr/>
            </a:pPr>
            <a:endParaRPr lang="en-US" sz="2400" b="1" kern="1200" dirty="0">
              <a:solidFill>
                <a:srgbClr val="0070C0"/>
              </a:solidFill>
            </a:endParaRPr>
          </a:p>
        </p:txBody>
      </p:sp>
    </p:spTree>
    <p:extLst>
      <p:ext uri="{BB962C8B-B14F-4D97-AF65-F5344CB8AC3E}">
        <p14:creationId xmlns:p14="http://schemas.microsoft.com/office/powerpoint/2010/main" val="19287300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Text Box 2"/>
          <p:cNvSpPr txBox="1">
            <a:spLocks noChangeArrowheads="1"/>
          </p:cNvSpPr>
          <p:nvPr/>
        </p:nvSpPr>
        <p:spPr bwMode="auto">
          <a:xfrm>
            <a:off x="496711" y="1149835"/>
            <a:ext cx="814223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342900" marR="0" lvl="0" indent="-342900" algn="l" defTabSz="914400" rtl="0" eaLnBrk="0" fontAlgn="base" latinLnBrk="0" hangingPunct="0">
              <a:lnSpc>
                <a:spcPct val="100000"/>
              </a:lnSpc>
              <a:spcBef>
                <a:spcPct val="0"/>
              </a:spcBef>
              <a:spcAft>
                <a:spcPct val="0"/>
              </a:spcAft>
              <a:buClrTx/>
              <a:buSzTx/>
              <a:buFontTx/>
              <a:buAutoNum type="arabicPeriod"/>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Given the following key values,  show what the data structures would look like after insertions </a:t>
            </a:r>
          </a:p>
          <a:p>
            <a:pPr marL="342900" marR="0" lvl="0" indent="-342900" algn="l" defTabSz="914400" rtl="0" eaLnBrk="0" fontAlgn="base" latinLnBrk="0" hangingPunct="0">
              <a:lnSpc>
                <a:spcPct val="100000"/>
              </a:lnSpc>
              <a:spcBef>
                <a:spcPct val="0"/>
              </a:spcBef>
              <a:spcAft>
                <a:spcPct val="0"/>
              </a:spcAft>
              <a:buClrTx/>
              <a:buSzTx/>
              <a:buFontTx/>
              <a:buAutoNum type="arabicPeriod"/>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a:t>
            </a:r>
            <a:r>
              <a:rPr kumimoji="0" 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27 53 13 10 138 109 49 174 26 24 </a:t>
            </a:r>
            <a:r>
              <a:rPr kumimoji="0" lang="en-US" sz="2400" b="1"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sym typeface="Arial"/>
              </a:rPr>
              <a:t>66</a:t>
            </a:r>
          </a:p>
        </p:txBody>
      </p:sp>
      <p:sp>
        <p:nvSpPr>
          <p:cNvPr id="2052" name="TextBox 1"/>
          <p:cNvSpPr txBox="1">
            <a:spLocks noChangeArrowheads="1"/>
          </p:cNvSpPr>
          <p:nvPr/>
        </p:nvSpPr>
        <p:spPr bwMode="auto">
          <a:xfrm>
            <a:off x="496711" y="169524"/>
            <a:ext cx="794056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lvl="0" eaLnBrk="0" fontAlgn="base">
              <a:spcBef>
                <a:spcPct val="0"/>
              </a:spcBef>
              <a:spcAft>
                <a:spcPct val="0"/>
              </a:spcAft>
              <a:buNone/>
              <a:defRPr/>
            </a:pPr>
            <a:r>
              <a:rPr lang="en-US" sz="4000" b="1" dirty="0">
                <a:solidFill>
                  <a:srgbClr val="007FA3"/>
                </a:solidFill>
                <a:latin typeface="Times New Roman"/>
                <a:ea typeface="Times New Roman"/>
                <a:cs typeface="Times New Roman"/>
              </a:rPr>
              <a:t>Activity: Quadratic Probing</a:t>
            </a:r>
          </a:p>
        </p:txBody>
      </p:sp>
      <p:sp>
        <p:nvSpPr>
          <p:cNvPr id="7" name="Text Box 3"/>
          <p:cNvSpPr txBox="1">
            <a:spLocks noChangeArrowheads="1"/>
          </p:cNvSpPr>
          <p:nvPr/>
        </p:nvSpPr>
        <p:spPr bwMode="auto">
          <a:xfrm>
            <a:off x="612421" y="2622589"/>
            <a:ext cx="2959465" cy="830997"/>
          </a:xfrm>
          <a:prstGeom prst="rect">
            <a:avLst/>
          </a:prstGeom>
          <a:noFill/>
          <a:ln>
            <a:noFill/>
          </a:ln>
          <a:extLst/>
        </p:spPr>
        <p:txBody>
          <a:bodyPr wrap="none">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Linear array of 10 elements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N = 13</a:t>
            </a:r>
            <a:endPar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pic>
        <p:nvPicPr>
          <p:cNvPr id="6" name="Picture 5"/>
          <p:cNvPicPr>
            <a:picLocks noChangeAspect="1"/>
          </p:cNvPicPr>
          <p:nvPr/>
        </p:nvPicPr>
        <p:blipFill>
          <a:blip r:embed="rId3"/>
          <a:stretch>
            <a:fillRect/>
          </a:stretch>
        </p:blipFill>
        <p:spPr>
          <a:xfrm>
            <a:off x="5779440" y="2131722"/>
            <a:ext cx="3364560" cy="4524311"/>
          </a:xfrm>
          <a:prstGeom prst="rect">
            <a:avLst/>
          </a:prstGeom>
        </p:spPr>
      </p:pic>
    </p:spTree>
    <p:extLst>
      <p:ext uri="{BB962C8B-B14F-4D97-AF65-F5344CB8AC3E}">
        <p14:creationId xmlns:p14="http://schemas.microsoft.com/office/powerpoint/2010/main" val="17472216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txBox="1">
            <a:spLocks noChangeArrowheads="1"/>
          </p:cNvSpPr>
          <p:nvPr/>
        </p:nvSpPr>
        <p:spPr>
          <a:xfrm>
            <a:off x="360186" y="0"/>
            <a:ext cx="8229600" cy="682388"/>
          </a:xfrm>
          <a:prstGeom prst="rect">
            <a:avLst/>
          </a:prstGeom>
        </p:spPr>
        <p:txBody>
          <a:bodyPr/>
          <a:lstStyle>
            <a:lvl1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1pPr>
            <a:lvl2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2pPr>
            <a:lvl3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3pPr>
            <a:lvl4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4pPr>
            <a:lvl5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5pPr>
            <a:lvl6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6pPr>
            <a:lvl7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7pPr>
            <a:lvl8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8pPr>
            <a:lvl9pPr marL="0" marR="0" indent="0" algn="l" defTabSz="914400" latinLnBrk="0">
              <a:lnSpc>
                <a:spcPct val="100000"/>
              </a:lnSpc>
              <a:spcBef>
                <a:spcPts val="0"/>
              </a:spcBef>
              <a:spcAft>
                <a:spcPts val="0"/>
              </a:spcAft>
              <a:buClrTx/>
              <a:buSzTx/>
              <a:buFontTx/>
              <a:buNone/>
              <a:tabLst/>
              <a:defRPr sz="4400" b="1" i="0" u="none" strike="noStrike" cap="none" spc="0" baseline="0">
                <a:ln>
                  <a:noFill/>
                </a:ln>
                <a:solidFill>
                  <a:srgbClr val="007FA3"/>
                </a:solidFill>
                <a:uFillTx/>
                <a:latin typeface="Times New Roman"/>
                <a:ea typeface="Times New Roman"/>
                <a:cs typeface="Times New Roman"/>
                <a:sym typeface="Times New Roman"/>
              </a:defRPr>
            </a:lvl9pPr>
          </a:lstStyle>
          <a:p>
            <a:pPr hangingPunct="1"/>
            <a:r>
              <a:rPr lang="en-US" sz="4000" dirty="0">
                <a:sym typeface="Arial"/>
              </a:rPr>
              <a:t>Linear vs. Quadratic Collision Paths</a:t>
            </a:r>
            <a:endParaRPr lang="en-US" sz="2400" dirty="0"/>
          </a:p>
        </p:txBody>
      </p:sp>
      <p:sp>
        <p:nvSpPr>
          <p:cNvPr id="8" name="Text Box 490"/>
          <p:cNvSpPr txBox="1">
            <a:spLocks noChangeArrowheads="1"/>
          </p:cNvSpPr>
          <p:nvPr/>
        </p:nvSpPr>
        <p:spPr bwMode="auto">
          <a:xfrm>
            <a:off x="251004" y="805218"/>
            <a:ext cx="4361939" cy="4694830"/>
          </a:xfrm>
          <a:prstGeom prst="rect">
            <a:avLst/>
          </a:prstGeom>
          <a:noFill/>
          <a:ln>
            <a:noFill/>
          </a:ln>
          <a:effectLst>
            <a:prstShdw prst="shdw13" dist="53882" dir="13500000">
              <a:schemeClr val="bg2">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3200">
                <a:solidFill>
                  <a:schemeClr val="tx1"/>
                </a:solidFill>
                <a:latin typeface="Arial" charset="0"/>
              </a:defRPr>
            </a:lvl1pPr>
            <a:lvl2pPr marL="457200">
              <a:defRPr sz="2800">
                <a:solidFill>
                  <a:schemeClr val="tx1"/>
                </a:solidFill>
                <a:latin typeface="Arial" charset="0"/>
              </a:defRPr>
            </a:lvl2pPr>
            <a:lvl3pPr marL="914400">
              <a:defRPr sz="2400">
                <a:solidFill>
                  <a:schemeClr val="tx1"/>
                </a:solidFill>
                <a:latin typeface="Arial" charset="0"/>
              </a:defRPr>
            </a:lvl3pPr>
            <a:lvl4pPr marL="1371600">
              <a:defRPr sz="2000">
                <a:solidFill>
                  <a:schemeClr val="tx1"/>
                </a:solidFill>
                <a:latin typeface="Arial" charset="0"/>
              </a:defRPr>
            </a:lvl4pPr>
            <a:lvl5pPr marL="1828800">
              <a:defRPr sz="2000">
                <a:solidFill>
                  <a:schemeClr val="tx1"/>
                </a:solidFill>
                <a:latin typeface="Arial" charset="0"/>
              </a:defRPr>
            </a:lvl5pPr>
            <a:lvl6pPr marL="2286000" eaLnBrk="0" hangingPunct="0">
              <a:defRPr sz="2000">
                <a:solidFill>
                  <a:schemeClr val="tx1"/>
                </a:solidFill>
                <a:latin typeface="Arial" charset="0"/>
              </a:defRPr>
            </a:lvl6pPr>
            <a:lvl7pPr marL="2743200" eaLnBrk="0" hangingPunct="0">
              <a:defRPr sz="2000">
                <a:solidFill>
                  <a:schemeClr val="tx1"/>
                </a:solidFill>
                <a:latin typeface="Arial" charset="0"/>
              </a:defRPr>
            </a:lvl7pPr>
            <a:lvl8pPr marL="3200400" eaLnBrk="0" hangingPunct="0">
              <a:defRPr sz="2000">
                <a:solidFill>
                  <a:schemeClr val="tx1"/>
                </a:solidFill>
                <a:latin typeface="Arial" charset="0"/>
              </a:defRPr>
            </a:lvl8pPr>
            <a:lvl9pPr marL="3657600" eaLnBrk="0" hangingPunct="0">
              <a:defRPr sz="2000">
                <a:solidFill>
                  <a:schemeClr val="tx1"/>
                </a:solidFill>
                <a:latin typeface="Arial" charset="0"/>
              </a:defRPr>
            </a:lvl9pPr>
          </a:lstStyle>
          <a:p>
            <a:pPr eaLnBrk="0" fontAlgn="base">
              <a:spcBef>
                <a:spcPct val="20000"/>
              </a:spcBef>
              <a:spcAft>
                <a:spcPct val="0"/>
              </a:spcAft>
            </a:pPr>
            <a:r>
              <a:rPr lang="en-US" sz="2400" dirty="0"/>
              <a:t>N: 19; </a:t>
            </a:r>
            <a:r>
              <a:rPr lang="en-US" sz="2400" dirty="0" err="1"/>
              <a:t>Ip</a:t>
            </a:r>
            <a:r>
              <a:rPr lang="en-US" sz="2400" dirty="0"/>
              <a:t> = 4</a:t>
            </a:r>
            <a:endParaRPr lang="en-US" sz="2400" kern="1200" dirty="0">
              <a:solidFill>
                <a:srgbClr val="000000"/>
              </a:solidFill>
            </a:endParaRPr>
          </a:p>
          <a:p>
            <a:pPr eaLnBrk="0" fontAlgn="base">
              <a:spcBef>
                <a:spcPct val="20000"/>
              </a:spcBef>
              <a:spcAft>
                <a:spcPct val="0"/>
              </a:spcAft>
            </a:pPr>
            <a:r>
              <a:rPr lang="en-US" sz="2400" kern="1200" dirty="0">
                <a:solidFill>
                  <a:srgbClr val="000000"/>
                </a:solidFill>
              </a:rPr>
              <a:t>Collision paths for pass1, 2, …</a:t>
            </a:r>
          </a:p>
          <a:p>
            <a:pPr eaLnBrk="0" fontAlgn="base">
              <a:spcBef>
                <a:spcPct val="20000"/>
              </a:spcBef>
              <a:spcAft>
                <a:spcPct val="0"/>
              </a:spcAft>
            </a:pPr>
            <a:r>
              <a:rPr lang="en-US" sz="2400" kern="1200" dirty="0">
                <a:solidFill>
                  <a:srgbClr val="000000"/>
                </a:solidFill>
              </a:rPr>
              <a:t>Linear</a:t>
            </a:r>
          </a:p>
          <a:p>
            <a:pPr lvl="1" eaLnBrk="0" fontAlgn="base">
              <a:spcBef>
                <a:spcPct val="20000"/>
              </a:spcBef>
              <a:spcAft>
                <a:spcPct val="0"/>
              </a:spcAft>
            </a:pPr>
            <a:r>
              <a:rPr lang="en-US" sz="2000" kern="1200" dirty="0" err="1">
                <a:solidFill>
                  <a:srgbClr val="000000"/>
                </a:solidFill>
              </a:rPr>
              <a:t>ip</a:t>
            </a:r>
            <a:r>
              <a:rPr lang="en-US" sz="2000" kern="1200" dirty="0">
                <a:solidFill>
                  <a:srgbClr val="000000"/>
                </a:solidFill>
              </a:rPr>
              <a:t> = (4 + 1) % 19 = 5;  </a:t>
            </a:r>
          </a:p>
          <a:p>
            <a:pPr lvl="1" eaLnBrk="0" fontAlgn="base">
              <a:spcBef>
                <a:spcPct val="20000"/>
              </a:spcBef>
              <a:spcAft>
                <a:spcPct val="0"/>
              </a:spcAft>
            </a:pPr>
            <a:r>
              <a:rPr lang="en-US" sz="2000" kern="1200" dirty="0" err="1">
                <a:solidFill>
                  <a:srgbClr val="000000"/>
                </a:solidFill>
              </a:rPr>
              <a:t>ip</a:t>
            </a:r>
            <a:r>
              <a:rPr lang="en-US" sz="2000" kern="1200" dirty="0">
                <a:solidFill>
                  <a:srgbClr val="000000"/>
                </a:solidFill>
              </a:rPr>
              <a:t> = (5 + 1) % 19 = 6; ……</a:t>
            </a:r>
          </a:p>
          <a:p>
            <a:pPr eaLnBrk="0" fontAlgn="base">
              <a:spcBef>
                <a:spcPct val="20000"/>
              </a:spcBef>
              <a:spcAft>
                <a:spcPct val="0"/>
              </a:spcAft>
            </a:pPr>
            <a:r>
              <a:rPr lang="en-US" sz="2400" kern="1200" dirty="0">
                <a:solidFill>
                  <a:srgbClr val="000000"/>
                </a:solidFill>
              </a:rPr>
              <a:t>Quadratic: </a:t>
            </a:r>
          </a:p>
          <a:p>
            <a:pPr lvl="1" eaLnBrk="0" fontAlgn="base">
              <a:spcBef>
                <a:spcPct val="20000"/>
              </a:spcBef>
              <a:spcAft>
                <a:spcPct val="0"/>
              </a:spcAft>
            </a:pPr>
            <a:r>
              <a:rPr lang="en-US" sz="2000" kern="1200" dirty="0" err="1">
                <a:solidFill>
                  <a:srgbClr val="000000"/>
                </a:solidFill>
              </a:rPr>
              <a:t>ip</a:t>
            </a:r>
            <a:r>
              <a:rPr lang="en-US" sz="2000" kern="1200" dirty="0">
                <a:solidFill>
                  <a:srgbClr val="000000"/>
                </a:solidFill>
              </a:rPr>
              <a:t> =(4 + 1*1) % 19 = 5;      </a:t>
            </a:r>
          </a:p>
          <a:p>
            <a:pPr lvl="1" eaLnBrk="0" fontAlgn="base">
              <a:spcBef>
                <a:spcPct val="20000"/>
              </a:spcBef>
              <a:spcAft>
                <a:spcPct val="0"/>
              </a:spcAft>
            </a:pPr>
            <a:r>
              <a:rPr lang="en-US" sz="2000" kern="1200" dirty="0" err="1">
                <a:solidFill>
                  <a:srgbClr val="000000"/>
                </a:solidFill>
              </a:rPr>
              <a:t>ip</a:t>
            </a:r>
            <a:r>
              <a:rPr lang="en-US" sz="2000" kern="1200" dirty="0">
                <a:solidFill>
                  <a:srgbClr val="000000"/>
                </a:solidFill>
              </a:rPr>
              <a:t> =(4 + 2*2) % 19 = 8; ….</a:t>
            </a:r>
          </a:p>
          <a:p>
            <a:pPr eaLnBrk="0" fontAlgn="base">
              <a:spcBef>
                <a:spcPct val="20000"/>
              </a:spcBef>
              <a:spcAft>
                <a:spcPct val="0"/>
              </a:spcAft>
            </a:pPr>
            <a:endParaRPr lang="en-US" sz="2000" kern="1200" dirty="0">
              <a:solidFill>
                <a:srgbClr val="000000"/>
              </a:solidFill>
            </a:endParaRPr>
          </a:p>
          <a:p>
            <a:pPr eaLnBrk="0" fontAlgn="base">
              <a:spcBef>
                <a:spcPct val="20000"/>
              </a:spcBef>
              <a:spcAft>
                <a:spcPct val="0"/>
              </a:spcAft>
            </a:pPr>
            <a:r>
              <a:rPr lang="en-US" sz="2000" i="1" kern="1200" dirty="0">
                <a:solidFill>
                  <a:srgbClr val="000000"/>
                </a:solidFill>
              </a:rPr>
              <a:t>Repetitive addresses</a:t>
            </a:r>
            <a:r>
              <a:rPr lang="en-US" sz="2000" kern="1200" dirty="0">
                <a:solidFill>
                  <a:srgbClr val="000000"/>
                </a:solidFill>
              </a:rPr>
              <a:t>: in</a:t>
            </a:r>
            <a:r>
              <a:rPr lang="en-US" sz="2000" kern="1200" dirty="0">
                <a:solidFill>
                  <a:srgbClr val="990000"/>
                </a:solidFill>
              </a:rPr>
              <a:t> red; </a:t>
            </a:r>
            <a:r>
              <a:rPr lang="en-US" sz="2000" i="1" kern="1200" dirty="0">
                <a:solidFill>
                  <a:srgbClr val="000000"/>
                </a:solidFill>
              </a:rPr>
              <a:t>Clustering</a:t>
            </a:r>
            <a:r>
              <a:rPr lang="en-US" sz="2000" kern="1200" dirty="0">
                <a:solidFill>
                  <a:srgbClr val="000000"/>
                </a:solidFill>
              </a:rPr>
              <a:t>: same path for all synonyms of 4 </a:t>
            </a:r>
          </a:p>
        </p:txBody>
      </p:sp>
      <p:pic>
        <p:nvPicPr>
          <p:cNvPr id="4" name="Picture 3"/>
          <p:cNvPicPr>
            <a:picLocks noChangeAspect="1"/>
          </p:cNvPicPr>
          <p:nvPr/>
        </p:nvPicPr>
        <p:blipFill>
          <a:blip r:embed="rId3"/>
          <a:stretch>
            <a:fillRect/>
          </a:stretch>
        </p:blipFill>
        <p:spPr>
          <a:xfrm>
            <a:off x="5023034" y="1272741"/>
            <a:ext cx="3820058" cy="4858428"/>
          </a:xfrm>
          <a:prstGeom prst="rect">
            <a:avLst/>
          </a:prstGeom>
        </p:spPr>
      </p:pic>
    </p:spTree>
    <p:extLst>
      <p:ext uri="{BB962C8B-B14F-4D97-AF65-F5344CB8AC3E}">
        <p14:creationId xmlns:p14="http://schemas.microsoft.com/office/powerpoint/2010/main" val="2372201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Grp="1" noChangeArrowheads="1"/>
          </p:cNvSpPr>
          <p:nvPr>
            <p:ph type="sldNum" sz="quarter" idx="12"/>
          </p:nvPr>
        </p:nvSpPr>
        <p:spPr>
          <a:ln/>
        </p:spPr>
        <p:txBody>
          <a:bodyPr/>
          <a:lstStyle/>
          <a:p>
            <a:pPr>
              <a:defRPr/>
            </a:pPr>
            <a:fld id="{94398975-ACE8-486E-B83D-3E1B2848A41B}" type="slidenum">
              <a:rPr lang="en-US">
                <a:solidFill>
                  <a:srgbClr val="000000"/>
                </a:solidFill>
              </a:rPr>
              <a:pPr>
                <a:defRPr/>
              </a:pPr>
              <a:t>37</a:t>
            </a:fld>
            <a:endParaRPr lang="en-US">
              <a:solidFill>
                <a:srgbClr val="000000"/>
              </a:solidFill>
            </a:endParaRPr>
          </a:p>
        </p:txBody>
      </p:sp>
      <p:sp>
        <p:nvSpPr>
          <p:cNvPr id="103426" name="Rectangle 2"/>
          <p:cNvSpPr>
            <a:spLocks noGrp="1" noChangeArrowheads="1"/>
          </p:cNvSpPr>
          <p:nvPr>
            <p:ph type="title"/>
          </p:nvPr>
        </p:nvSpPr>
        <p:spPr>
          <a:xfrm>
            <a:off x="573206" y="506746"/>
            <a:ext cx="8113594" cy="717694"/>
          </a:xfrm>
        </p:spPr>
        <p:txBody>
          <a:bodyPr/>
          <a:lstStyle/>
          <a:p>
            <a:pPr algn="l"/>
            <a:r>
              <a:rPr lang="en-US" sz="4000" b="1" dirty="0"/>
              <a:t>Linear-Quotient</a:t>
            </a:r>
            <a:r>
              <a:rPr lang="en-US" b="1" dirty="0"/>
              <a:t> </a:t>
            </a:r>
            <a:r>
              <a:rPr lang="en-US" sz="2400" b="1" dirty="0"/>
              <a:t>(Array of Size </a:t>
            </a:r>
            <a:r>
              <a:rPr lang="en-US" sz="2400" b="1" dirty="0">
                <a:latin typeface="Courier New" pitchFamily="49" charset="0"/>
              </a:rPr>
              <a:t>N)</a:t>
            </a:r>
          </a:p>
        </p:txBody>
      </p:sp>
      <p:sp>
        <p:nvSpPr>
          <p:cNvPr id="103427" name="Rectangle 3"/>
          <p:cNvSpPr>
            <a:spLocks noGrp="1" noChangeArrowheads="1"/>
          </p:cNvSpPr>
          <p:nvPr>
            <p:ph type="body" idx="1"/>
          </p:nvPr>
        </p:nvSpPr>
        <p:spPr>
          <a:xfrm>
            <a:off x="745121" y="1516195"/>
            <a:ext cx="6706558" cy="2628900"/>
          </a:xfrm>
        </p:spPr>
        <p:txBody>
          <a:bodyPr/>
          <a:lstStyle/>
          <a:p>
            <a:pPr>
              <a:lnSpc>
                <a:spcPct val="90000"/>
              </a:lnSpc>
            </a:pPr>
            <a:r>
              <a:rPr lang="en-US" sz="2400" dirty="0"/>
              <a:t>Minimal secondary clustering </a:t>
            </a:r>
          </a:p>
          <a:p>
            <a:pPr lvl="1">
              <a:lnSpc>
                <a:spcPct val="90000"/>
              </a:lnSpc>
            </a:pPr>
            <a:r>
              <a:rPr lang="en-US" sz="2000" dirty="0"/>
              <a:t>only when q % N is the same for two synonyms (probably &lt; 1/(N-1))</a:t>
            </a:r>
          </a:p>
          <a:p>
            <a:pPr>
              <a:lnSpc>
                <a:spcPct val="90000"/>
              </a:lnSpc>
            </a:pPr>
            <a:r>
              <a:rPr lang="en-US" sz="2400" dirty="0"/>
              <a:t>Minimal primary clustering</a:t>
            </a:r>
          </a:p>
          <a:p>
            <a:pPr lvl="1">
              <a:lnSpc>
                <a:spcPct val="90000"/>
              </a:lnSpc>
            </a:pPr>
            <a:r>
              <a:rPr lang="en-US" sz="2000" dirty="0"/>
              <a:t>only when q == 1 (probability 1/(N-1))</a:t>
            </a:r>
          </a:p>
          <a:p>
            <a:pPr>
              <a:lnSpc>
                <a:spcPct val="90000"/>
              </a:lnSpc>
            </a:pPr>
            <a:r>
              <a:rPr lang="en-US" sz="2400" dirty="0"/>
              <a:t>No repetitive addressing (multiple accesses)</a:t>
            </a:r>
          </a:p>
          <a:p>
            <a:pPr lvl="1">
              <a:lnSpc>
                <a:spcPct val="90000"/>
              </a:lnSpc>
            </a:pPr>
            <a:endParaRPr lang="en-US" sz="2000" dirty="0"/>
          </a:p>
        </p:txBody>
      </p:sp>
      <p:sp>
        <p:nvSpPr>
          <p:cNvPr id="103430" name="Text Box 6"/>
          <p:cNvSpPr txBox="1">
            <a:spLocks noChangeArrowheads="1"/>
          </p:cNvSpPr>
          <p:nvPr/>
        </p:nvSpPr>
        <p:spPr bwMode="auto">
          <a:xfrm>
            <a:off x="745120" y="4281684"/>
            <a:ext cx="7123112" cy="1076325"/>
          </a:xfrm>
          <a:prstGeom prst="rect">
            <a:avLst/>
          </a:prstGeom>
          <a:solidFill>
            <a:srgbClr val="FFCC99"/>
          </a:solidFill>
          <a:ln w="9525">
            <a:solidFill>
              <a:schemeClr val="tx1"/>
            </a:solidFill>
            <a:miter lim="800000"/>
            <a:headEnd/>
            <a:tailEnd/>
          </a:ln>
          <a:effectLst>
            <a:prstShdw prst="shdw13" dist="53882" dir="13500000">
              <a:schemeClr val="bg2">
                <a:alpha val="50000"/>
              </a:schemeClr>
            </a:prstShdw>
          </a:effectLst>
        </p:spPr>
        <p:txBody>
          <a:bodyPr>
            <a:spAutoFit/>
          </a:bodyPr>
          <a:lstStyle/>
          <a:p>
            <a:pPr algn="ctr" fontAlgn="base" hangingPunct="1">
              <a:spcBef>
                <a:spcPct val="0"/>
              </a:spcBef>
              <a:spcAft>
                <a:spcPct val="0"/>
              </a:spcAft>
            </a:pPr>
            <a:r>
              <a:rPr lang="en-US" sz="2400" kern="1200" dirty="0" err="1"/>
              <a:t>ip</a:t>
            </a:r>
            <a:r>
              <a:rPr lang="en-US" sz="2400" kern="1200" dirty="0"/>
              <a:t> = (</a:t>
            </a:r>
            <a:r>
              <a:rPr lang="en-US" sz="2400" kern="1200" dirty="0" err="1"/>
              <a:t>ip</a:t>
            </a:r>
            <a:r>
              <a:rPr lang="en-US" sz="2400" kern="1200" dirty="0"/>
              <a:t> + offset) % N</a:t>
            </a:r>
          </a:p>
          <a:p>
            <a:pPr fontAlgn="base" hangingPunct="1">
              <a:spcBef>
                <a:spcPct val="0"/>
              </a:spcBef>
              <a:spcAft>
                <a:spcPct val="0"/>
              </a:spcAft>
            </a:pPr>
            <a:r>
              <a:rPr lang="en-US" sz="2000" kern="1200" dirty="0"/>
              <a:t>where:</a:t>
            </a:r>
            <a:r>
              <a:rPr lang="en-US" sz="2000" b="1" kern="1200" dirty="0"/>
              <a:t> </a:t>
            </a:r>
            <a:r>
              <a:rPr lang="en-US" sz="2000" kern="1200" dirty="0"/>
              <a:t>offset = </a:t>
            </a:r>
            <a:r>
              <a:rPr lang="en-US" sz="2000" kern="1200" dirty="0">
                <a:solidFill>
                  <a:srgbClr val="CC0000"/>
                </a:solidFill>
              </a:rPr>
              <a:t>q</a:t>
            </a:r>
            <a:r>
              <a:rPr lang="en-US" sz="2000" kern="1200" dirty="0"/>
              <a:t> </a:t>
            </a:r>
            <a:r>
              <a:rPr lang="en-US" sz="2000" b="1" kern="1200" dirty="0"/>
              <a:t>if</a:t>
            </a:r>
            <a:r>
              <a:rPr lang="en-US" sz="2000" kern="1200" dirty="0"/>
              <a:t> (</a:t>
            </a:r>
            <a:r>
              <a:rPr lang="en-US" sz="2000" kern="1200" dirty="0" err="1">
                <a:solidFill>
                  <a:srgbClr val="CC0000"/>
                </a:solidFill>
              </a:rPr>
              <a:t>q</a:t>
            </a:r>
            <a:r>
              <a:rPr lang="en-US" sz="2000" kern="1200" dirty="0" err="1"/>
              <a:t>%N</a:t>
            </a:r>
            <a:r>
              <a:rPr lang="en-US" sz="2000" kern="1200" dirty="0"/>
              <a:t> != 0) ; </a:t>
            </a:r>
            <a:r>
              <a:rPr lang="en-US" sz="2000" b="1" kern="1200" dirty="0"/>
              <a:t>else</a:t>
            </a:r>
            <a:r>
              <a:rPr lang="en-US" sz="2000" kern="1200" dirty="0"/>
              <a:t> offset = a 4k+3 prime</a:t>
            </a:r>
          </a:p>
          <a:p>
            <a:pPr fontAlgn="base" hangingPunct="1">
              <a:spcBef>
                <a:spcPct val="0"/>
              </a:spcBef>
              <a:spcAft>
                <a:spcPct val="0"/>
              </a:spcAft>
            </a:pPr>
            <a:r>
              <a:rPr lang="en-US" sz="2000" kern="1200" dirty="0"/>
              <a:t>            N is the array size, </a:t>
            </a:r>
            <a:r>
              <a:rPr lang="en-US" sz="2000" kern="1200" dirty="0">
                <a:solidFill>
                  <a:srgbClr val="CC0000"/>
                </a:solidFill>
              </a:rPr>
              <a:t>q</a:t>
            </a:r>
            <a:r>
              <a:rPr lang="en-US" sz="2000" kern="1200" dirty="0"/>
              <a:t> = </a:t>
            </a:r>
            <a:r>
              <a:rPr lang="en-US" sz="2000" kern="1200" dirty="0" err="1"/>
              <a:t>pk</a:t>
            </a:r>
            <a:r>
              <a:rPr lang="en-US" sz="2000" kern="1200" dirty="0"/>
              <a:t> / N </a:t>
            </a:r>
          </a:p>
        </p:txBody>
      </p:sp>
    </p:spTree>
    <p:extLst>
      <p:ext uri="{BB962C8B-B14F-4D97-AF65-F5344CB8AC3E}">
        <p14:creationId xmlns:p14="http://schemas.microsoft.com/office/powerpoint/2010/main" val="3282499369"/>
      </p:ext>
    </p:extLst>
  </p:cSld>
  <p:clrMapOvr>
    <a:masterClrMapping/>
  </p:clrMapOvr>
  <p:transition advClick="0"/>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Text Box 2"/>
          <p:cNvSpPr txBox="1">
            <a:spLocks noChangeArrowheads="1"/>
          </p:cNvSpPr>
          <p:nvPr/>
        </p:nvSpPr>
        <p:spPr bwMode="auto">
          <a:xfrm>
            <a:off x="331315" y="642238"/>
            <a:ext cx="834390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  Given the following key values,  show what the data structures would look like after insertions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27 53 13 10 138 109 49 174 26 24</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(no preprocessing necessary: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p</a:t>
            </a:r>
            <a:r>
              <a:rPr kumimoji="0" lang="en-US" sz="1600" b="0" i="0" u="none" strike="noStrike" kern="1200" cap="none" spc="0" normalizeH="0" baseline="-25000" noProof="0" dirty="0" err="1">
                <a:ln>
                  <a:noFill/>
                </a:ln>
                <a:solidFill>
                  <a:srgbClr val="000000"/>
                </a:solidFill>
                <a:effectLst/>
                <a:uLnTx/>
                <a:uFillTx/>
                <a:latin typeface="Times New Roman" panose="02020603050405020304" pitchFamily="18" charset="0"/>
                <a:ea typeface="+mn-ea"/>
                <a:cs typeface="+mn-cs"/>
                <a:sym typeface="Arial"/>
              </a:rPr>
              <a:t>k</a:t>
            </a:r>
            <a:r>
              <a:rPr kumimoji="0" lang="en-US" sz="1600" b="0" i="0" u="none" strike="noStrike" kern="1200" cap="none" spc="0" normalizeH="0" baseline="-25000" noProof="0" dirty="0">
                <a:ln>
                  <a:noFill/>
                </a:ln>
                <a:solidFill>
                  <a:srgbClr val="000000"/>
                </a:solidFill>
                <a:effectLst/>
                <a:uLnTx/>
                <a:uFillTx/>
                <a:latin typeface="Times New Roman" panose="02020603050405020304" pitchFamily="18" charset="0"/>
                <a:ea typeface="+mn-ea"/>
                <a:cs typeface="+mn-cs"/>
                <a:sym typeface="Arial"/>
              </a:rPr>
              <a:t>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key)</a:t>
            </a:r>
          </a:p>
        </p:txBody>
      </p:sp>
      <p:sp>
        <p:nvSpPr>
          <p:cNvPr id="2052" name="TextBox 1"/>
          <p:cNvSpPr txBox="1">
            <a:spLocks noChangeArrowheads="1"/>
          </p:cNvSpPr>
          <p:nvPr/>
        </p:nvSpPr>
        <p:spPr bwMode="auto">
          <a:xfrm>
            <a:off x="389498" y="-43866"/>
            <a:ext cx="75263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3600" b="1" dirty="0">
                <a:solidFill>
                  <a:srgbClr val="007FA3"/>
                </a:solidFill>
                <a:latin typeface="Times New Roman"/>
                <a:cs typeface="Times New Roman"/>
              </a:rPr>
              <a:t>Activity: LQ Hashing Lab</a:t>
            </a:r>
          </a:p>
        </p:txBody>
      </p:sp>
      <p:sp>
        <p:nvSpPr>
          <p:cNvPr id="7" name="Text Box 3"/>
          <p:cNvSpPr txBox="1">
            <a:spLocks noChangeArrowheads="1"/>
          </p:cNvSpPr>
          <p:nvPr/>
        </p:nvSpPr>
        <p:spPr bwMode="auto">
          <a:xfrm>
            <a:off x="389498" y="1546665"/>
            <a:ext cx="5350165" cy="5016758"/>
          </a:xfrm>
          <a:prstGeom prst="rect">
            <a:avLst/>
          </a:prstGeom>
          <a:noFill/>
          <a:ln>
            <a:noFill/>
          </a:ln>
          <a:extLst/>
        </p:spPr>
        <p:txBody>
          <a:bodyPr wrap="square">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marR="0" lvl="0" indent="-342900" algn="l" defTabSz="914400" rtl="0" eaLnBrk="0" fontAlgn="base" latinLnBrk="0" hangingPunct="0">
              <a:lnSpc>
                <a:spcPct val="100000"/>
              </a:lnSpc>
              <a:spcBef>
                <a:spcPct val="0"/>
              </a:spcBef>
              <a:spcAft>
                <a:spcPct val="0"/>
              </a:spcAft>
              <a:buClrTx/>
              <a:buSzTx/>
              <a:buFontTx/>
              <a:buAutoNum type="alphaLcPeriod"/>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Linear array of 10 elements using division hashing and the linear-quotient collision path algorithm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N = 13, </a:t>
            </a:r>
            <a:r>
              <a:rPr kumimoji="0" lang="en-US" sz="1600" b="0"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sym typeface="Arial"/>
              </a:rPr>
              <a:t>4k+3 prime = </a:t>
            </a:r>
            <a:r>
              <a:rPr kumimoji="0" lang="en-US" sz="1600" b="1"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sym typeface="Arial"/>
              </a:rPr>
              <a:t>19</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LQHashing</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i</a:t>
            </a:r>
            <a:r>
              <a:rPr kumimoji="0" lang="en-US" sz="12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p</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pk</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 N</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2. q=</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pk</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 N</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if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q%N</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 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offset = q</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offset = 4k+3 prime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3. While collisions:</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i</a:t>
            </a:r>
            <a:r>
              <a:rPr kumimoji="0" lang="en-US" sz="12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p</a:t>
            </a:r>
            <a:r>
              <a:rPr kumimoji="0" lang="en-US" sz="1200" b="0" i="0" u="none" strike="noStrike" kern="1200" cap="none" spc="0" normalizeH="0" baseline="30000" noProof="0" dirty="0">
                <a:ln>
                  <a:noFill/>
                </a:ln>
                <a:solidFill>
                  <a:srgbClr val="000000"/>
                </a:solidFill>
                <a:effectLst/>
                <a:uLnTx/>
                <a:uFillTx/>
                <a:latin typeface="Times New Roman" panose="02020603050405020304" pitchFamily="18" charset="0"/>
                <a:ea typeface="+mn-ea"/>
                <a:cs typeface="+mn-cs"/>
                <a:sym typeface="Arial"/>
              </a:rPr>
              <a:t>’</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i</a:t>
            </a:r>
            <a:r>
              <a:rPr kumimoji="0" lang="en-US" sz="12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p</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 offset) % N</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4. Set Array[</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i</a:t>
            </a:r>
            <a:r>
              <a:rPr kumimoji="0" lang="en-US" sz="12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p</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]=key</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sym typeface="Arial"/>
              </a:rPr>
              <a:t>27</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27%13=</a:t>
            </a:r>
            <a:r>
              <a:rPr kumimoji="0" lang="en-US" sz="16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53: 53%13=1  </a:t>
            </a:r>
            <a:r>
              <a:rPr kumimoji="0" lang="en-US" sz="1600" b="0"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sym typeface="Arial"/>
              </a:rPr>
              <a:t>q=53/13=4</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(53+4)%13=</a:t>
            </a:r>
            <a:r>
              <a:rPr kumimoji="0" lang="en-US" sz="16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5</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13: 13%13=</a:t>
            </a:r>
            <a:r>
              <a:rPr lang="en-US" sz="1600" b="1" kern="1200" dirty="0">
                <a:solidFill>
                  <a:srgbClr val="FF0000"/>
                </a:solidFill>
              </a:rPr>
              <a:t>0</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10: 10%13=</a:t>
            </a:r>
            <a:r>
              <a:rPr lang="en-US" sz="1600" b="1" kern="1200" dirty="0">
                <a:solidFill>
                  <a:srgbClr val="FF0000"/>
                </a:solidFill>
              </a:rPr>
              <a:t>10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138: 138%13=</a:t>
            </a:r>
            <a:r>
              <a:rPr lang="en-US" sz="1600" b="1" kern="1200" dirty="0">
                <a:solidFill>
                  <a:srgbClr val="FF0000"/>
                </a:solidFill>
              </a:rPr>
              <a:t>8</a:t>
            </a:r>
          </a:p>
        </p:txBody>
      </p:sp>
      <p:sp>
        <p:nvSpPr>
          <p:cNvPr id="2054" name="Rectangle 5"/>
          <p:cNvSpPr>
            <a:spLocks noChangeArrowheads="1"/>
          </p:cNvSpPr>
          <p:nvPr/>
        </p:nvSpPr>
        <p:spPr bwMode="auto">
          <a:xfrm>
            <a:off x="331315" y="2498261"/>
            <a:ext cx="2408238" cy="2678566"/>
          </a:xfrm>
          <a:prstGeom prst="rect">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sym typeface="Arial"/>
            </a:endParaRPr>
          </a:p>
        </p:txBody>
      </p:sp>
      <p:sp>
        <p:nvSpPr>
          <p:cNvPr id="2056" name="Rectangle 29"/>
          <p:cNvSpPr>
            <a:spLocks noChangeArrowheads="1"/>
          </p:cNvSpPr>
          <p:nvPr/>
        </p:nvSpPr>
        <p:spPr bwMode="auto">
          <a:xfrm>
            <a:off x="6526041" y="1713999"/>
            <a:ext cx="1277937" cy="3291122"/>
          </a:xfrm>
          <a:prstGeom prst="rect">
            <a:avLst/>
          </a:prstGeom>
          <a:solidFill>
            <a:schemeClr val="bg1"/>
          </a:solidFill>
          <a:ln w="9525" algn="ctr">
            <a:solidFill>
              <a:schemeClr val="tx1"/>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Array:</a:t>
            </a:r>
          </a:p>
        </p:txBody>
      </p:sp>
      <p:grpSp>
        <p:nvGrpSpPr>
          <p:cNvPr id="2" name="Group 1"/>
          <p:cNvGrpSpPr/>
          <p:nvPr/>
        </p:nvGrpSpPr>
        <p:grpSpPr>
          <a:xfrm>
            <a:off x="6701521" y="1997700"/>
            <a:ext cx="784626" cy="3046988"/>
            <a:chOff x="5763485" y="1746270"/>
            <a:chExt cx="784626" cy="3046988"/>
          </a:xfrm>
        </p:grpSpPr>
        <p:grpSp>
          <p:nvGrpSpPr>
            <p:cNvPr id="2058" name="Group 2"/>
            <p:cNvGrpSpPr>
              <a:grpSpLocks/>
            </p:cNvGrpSpPr>
            <p:nvPr/>
          </p:nvGrpSpPr>
          <p:grpSpPr bwMode="auto">
            <a:xfrm>
              <a:off x="6088513" y="1753437"/>
              <a:ext cx="459598" cy="2952978"/>
              <a:chOff x="5427641" y="1844409"/>
              <a:chExt cx="460133" cy="2953092"/>
            </a:xfrm>
          </p:grpSpPr>
          <p:sp>
            <p:nvSpPr>
              <p:cNvPr id="2060" name="Rectangle 7"/>
              <p:cNvSpPr>
                <a:spLocks noChangeArrowheads="1"/>
              </p:cNvSpPr>
              <p:nvPr/>
            </p:nvSpPr>
            <p:spPr bwMode="auto">
              <a:xfrm>
                <a:off x="5427643" y="1844409"/>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13</a:t>
                </a:r>
              </a:p>
            </p:txBody>
          </p:sp>
          <p:sp>
            <p:nvSpPr>
              <p:cNvPr id="2061" name="Rectangle 8"/>
              <p:cNvSpPr>
                <a:spLocks noChangeArrowheads="1"/>
              </p:cNvSpPr>
              <p:nvPr/>
            </p:nvSpPr>
            <p:spPr bwMode="auto">
              <a:xfrm>
                <a:off x="5427646" y="2073928"/>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sym typeface="Arial"/>
                  </a:rPr>
                  <a:t>27</a:t>
                </a:r>
              </a:p>
            </p:txBody>
          </p:sp>
          <p:sp>
            <p:nvSpPr>
              <p:cNvPr id="2062" name="Rectangle 9"/>
              <p:cNvSpPr>
                <a:spLocks noChangeArrowheads="1"/>
              </p:cNvSpPr>
              <p:nvPr/>
            </p:nvSpPr>
            <p:spPr bwMode="auto">
              <a:xfrm>
                <a:off x="5427643" y="2303447"/>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26</a:t>
                </a:r>
              </a:p>
            </p:txBody>
          </p:sp>
          <p:sp>
            <p:nvSpPr>
              <p:cNvPr id="2063" name="Rectangle 10"/>
              <p:cNvSpPr>
                <a:spLocks noChangeArrowheads="1"/>
              </p:cNvSpPr>
              <p:nvPr/>
            </p:nvSpPr>
            <p:spPr bwMode="auto">
              <a:xfrm>
                <a:off x="5427643" y="2532966"/>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sym typeface="Arial"/>
                </a:endParaRPr>
              </a:p>
            </p:txBody>
          </p:sp>
          <p:sp>
            <p:nvSpPr>
              <p:cNvPr id="2064" name="Rectangle 11"/>
              <p:cNvSpPr>
                <a:spLocks noChangeArrowheads="1"/>
              </p:cNvSpPr>
              <p:nvPr/>
            </p:nvSpPr>
            <p:spPr bwMode="auto">
              <a:xfrm>
                <a:off x="5427643" y="2762485"/>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sym typeface="Arial"/>
                </a:endParaRPr>
              </a:p>
            </p:txBody>
          </p:sp>
          <p:sp>
            <p:nvSpPr>
              <p:cNvPr id="2065" name="Rectangle 12"/>
              <p:cNvSpPr>
                <a:spLocks noChangeArrowheads="1"/>
              </p:cNvSpPr>
              <p:nvPr/>
            </p:nvSpPr>
            <p:spPr bwMode="auto">
              <a:xfrm>
                <a:off x="5427643" y="2992004"/>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53</a:t>
                </a:r>
              </a:p>
            </p:txBody>
          </p:sp>
          <p:sp>
            <p:nvSpPr>
              <p:cNvPr id="2066" name="Rectangle 13"/>
              <p:cNvSpPr>
                <a:spLocks noChangeArrowheads="1"/>
              </p:cNvSpPr>
              <p:nvPr/>
            </p:nvSpPr>
            <p:spPr bwMode="auto">
              <a:xfrm>
                <a:off x="5427641" y="3221523"/>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49</a:t>
                </a:r>
              </a:p>
            </p:txBody>
          </p:sp>
          <p:sp>
            <p:nvSpPr>
              <p:cNvPr id="2067" name="Rectangle 14"/>
              <p:cNvSpPr>
                <a:spLocks noChangeArrowheads="1"/>
              </p:cNvSpPr>
              <p:nvPr/>
            </p:nvSpPr>
            <p:spPr bwMode="auto">
              <a:xfrm>
                <a:off x="5427643" y="3451042"/>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2068" name="Rectangle 15"/>
              <p:cNvSpPr>
                <a:spLocks noChangeArrowheads="1"/>
              </p:cNvSpPr>
              <p:nvPr/>
            </p:nvSpPr>
            <p:spPr bwMode="auto">
              <a:xfrm>
                <a:off x="5427643" y="3680561"/>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138</a:t>
                </a:r>
              </a:p>
            </p:txBody>
          </p:sp>
          <p:sp>
            <p:nvSpPr>
              <p:cNvPr id="2070" name="Rectangle 17"/>
              <p:cNvSpPr>
                <a:spLocks noChangeArrowheads="1"/>
              </p:cNvSpPr>
              <p:nvPr/>
            </p:nvSpPr>
            <p:spPr bwMode="auto">
              <a:xfrm>
                <a:off x="5427643" y="3894665"/>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2072" name="Rectangle 19"/>
              <p:cNvSpPr>
                <a:spLocks noChangeArrowheads="1"/>
              </p:cNvSpPr>
              <p:nvPr/>
            </p:nvSpPr>
            <p:spPr bwMode="auto">
              <a:xfrm>
                <a:off x="5432410" y="4570739"/>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24</a:t>
                </a:r>
              </a:p>
            </p:txBody>
          </p:sp>
          <p:sp>
            <p:nvSpPr>
              <p:cNvPr id="89" name="Rectangle 17">
                <a:extLst>
                  <a:ext uri="{FF2B5EF4-FFF2-40B4-BE49-F238E27FC236}">
                    <a16:creationId xmlns:a16="http://schemas.microsoft.com/office/drawing/2014/main" id="{107104DF-63F5-4F80-A6B0-1B432C54E0A6}"/>
                  </a:ext>
                </a:extLst>
              </p:cNvPr>
              <p:cNvSpPr>
                <a:spLocks noChangeArrowheads="1"/>
              </p:cNvSpPr>
              <p:nvPr/>
            </p:nvSpPr>
            <p:spPr bwMode="auto">
              <a:xfrm>
                <a:off x="5429703" y="4117152"/>
                <a:ext cx="451942"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10</a:t>
                </a:r>
              </a:p>
            </p:txBody>
          </p:sp>
          <p:sp>
            <p:nvSpPr>
              <p:cNvPr id="108" name="Rectangle 17">
                <a:extLst>
                  <a:ext uri="{FF2B5EF4-FFF2-40B4-BE49-F238E27FC236}">
                    <a16:creationId xmlns:a16="http://schemas.microsoft.com/office/drawing/2014/main" id="{FC644859-110E-4ED1-933E-C4BD51B12D0B}"/>
                  </a:ext>
                </a:extLst>
              </p:cNvPr>
              <p:cNvSpPr>
                <a:spLocks noChangeArrowheads="1"/>
              </p:cNvSpPr>
              <p:nvPr/>
            </p:nvSpPr>
            <p:spPr bwMode="auto">
              <a:xfrm>
                <a:off x="5429700" y="4346443"/>
                <a:ext cx="452620"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174</a:t>
                </a:r>
              </a:p>
            </p:txBody>
          </p:sp>
        </p:grpSp>
        <p:sp>
          <p:nvSpPr>
            <p:cNvPr id="2059" name="TextBox 27"/>
            <p:cNvSpPr txBox="1">
              <a:spLocks noChangeArrowheads="1"/>
            </p:cNvSpPr>
            <p:nvPr/>
          </p:nvSpPr>
          <p:spPr bwMode="auto">
            <a:xfrm>
              <a:off x="5763485" y="1746270"/>
              <a:ext cx="364202"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0</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2</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3</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4</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5</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6</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7</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8</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9</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10</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11</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12</a:t>
              </a:r>
            </a:p>
          </p:txBody>
        </p:sp>
      </p:grpSp>
    </p:spTree>
    <p:extLst>
      <p:ext uri="{BB962C8B-B14F-4D97-AF65-F5344CB8AC3E}">
        <p14:creationId xmlns:p14="http://schemas.microsoft.com/office/powerpoint/2010/main" val="14696125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Text Box 2"/>
          <p:cNvSpPr txBox="1">
            <a:spLocks noChangeArrowheads="1"/>
          </p:cNvSpPr>
          <p:nvPr/>
        </p:nvSpPr>
        <p:spPr bwMode="auto">
          <a:xfrm>
            <a:off x="277585" y="203880"/>
            <a:ext cx="834390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1.  Given the following key values,  show what the data structures would look like after insertions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27 53 13 10 138 109 49 174 26 24</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(no preprocessing necessary: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p</a:t>
            </a:r>
            <a:r>
              <a:rPr kumimoji="0" lang="en-US" sz="1600" b="0" i="0" u="none" strike="noStrike" kern="1200" cap="none" spc="0" normalizeH="0" baseline="-25000" noProof="0" dirty="0" err="1">
                <a:ln>
                  <a:noFill/>
                </a:ln>
                <a:solidFill>
                  <a:srgbClr val="000000"/>
                </a:solidFill>
                <a:effectLst/>
                <a:uLnTx/>
                <a:uFillTx/>
                <a:latin typeface="Times New Roman" panose="02020603050405020304" pitchFamily="18" charset="0"/>
                <a:ea typeface="+mn-ea"/>
                <a:cs typeface="+mn-cs"/>
              </a:rPr>
              <a:t>k</a:t>
            </a:r>
            <a:r>
              <a:rPr kumimoji="0" lang="en-US" sz="1600" b="0" i="0" u="none" strike="noStrike" kern="1200" cap="none" spc="0" normalizeH="0" baseline="-25000" noProof="0" dirty="0">
                <a:ln>
                  <a:noFill/>
                </a:ln>
                <a:solidFill>
                  <a:srgbClr val="000000"/>
                </a:solidFill>
                <a:effectLst/>
                <a:uLnTx/>
                <a:uFillTx/>
                <a:latin typeface="Times New Roman" panose="02020603050405020304" pitchFamily="18" charset="0"/>
                <a:ea typeface="+mn-ea"/>
                <a:cs typeface="+mn-cs"/>
              </a:rPr>
              <a:t>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key)</a:t>
            </a:r>
          </a:p>
        </p:txBody>
      </p:sp>
      <p:sp>
        <p:nvSpPr>
          <p:cNvPr id="7" name="Text Box 3"/>
          <p:cNvSpPr txBox="1">
            <a:spLocks noChangeArrowheads="1"/>
          </p:cNvSpPr>
          <p:nvPr/>
        </p:nvSpPr>
        <p:spPr bwMode="auto">
          <a:xfrm>
            <a:off x="330200" y="1016905"/>
            <a:ext cx="8365175" cy="5755422"/>
          </a:xfrm>
          <a:prstGeom prst="rect">
            <a:avLst/>
          </a:prstGeom>
          <a:noFill/>
          <a:ln>
            <a:noFill/>
          </a:ln>
          <a:extLst/>
        </p:spPr>
        <p:txBody>
          <a:bodyPr wrap="none">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marR="0" lvl="0" indent="-342900" algn="l" defTabSz="914400" rtl="0" eaLnBrk="0" fontAlgn="base" latinLnBrk="0" hangingPunct="0">
              <a:lnSpc>
                <a:spcPct val="100000"/>
              </a:lnSpc>
              <a:spcBef>
                <a:spcPct val="0"/>
              </a:spcBef>
              <a:spcAft>
                <a:spcPct val="0"/>
              </a:spcAft>
              <a:buClrTx/>
              <a:buSzTx/>
              <a:buFontTx/>
              <a:buAutoNum type="alphaLcPeriod"/>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Linear array of 10 elements using division hashing</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and the linear-quotient collision path algorithm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N = 13, </a:t>
            </a:r>
            <a:r>
              <a:rPr kumimoji="0" lang="en-US" sz="1600" b="0"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rPr>
              <a:t>4k+3 prime = </a:t>
            </a:r>
            <a:r>
              <a:rPr kumimoji="0" lang="en-US" sz="1600" b="1"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rPr>
              <a:t>19</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LQHashing</a:t>
            </a: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1.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i</a:t>
            </a:r>
            <a:r>
              <a:rPr kumimoji="0" lang="en-US" sz="12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p</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pk</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 N</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2. q=</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pk</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/N</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if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q%N</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 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offset = q</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offset = 4k+3 prime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3. While collisions:</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i</a:t>
            </a:r>
            <a:r>
              <a:rPr kumimoji="0" lang="en-US" sz="12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p</a:t>
            </a:r>
            <a:r>
              <a:rPr kumimoji="0" lang="en-US" sz="1200" b="0" i="0" u="none" strike="noStrike" kern="1200" cap="none" spc="0" normalizeH="0" baseline="30000" noProof="0" dirty="0">
                <a:ln>
                  <a:noFill/>
                </a:ln>
                <a:solidFill>
                  <a:srgbClr val="000000"/>
                </a:solidFill>
                <a:effectLst/>
                <a:uLnTx/>
                <a:uFillTx/>
                <a:latin typeface="Times New Roman" panose="02020603050405020304" pitchFamily="18" charset="0"/>
                <a:ea typeface="+mn-ea"/>
                <a:cs typeface="+mn-cs"/>
              </a:rPr>
              <a:t>’</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i</a:t>
            </a:r>
            <a:r>
              <a:rPr kumimoji="0" lang="en-US" sz="12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p</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 offset) % N</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4. Set Array[</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i</a:t>
            </a:r>
            <a:r>
              <a:rPr kumimoji="0" lang="en-US" sz="12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rPr>
              <a:t>p</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]=key</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27: </a:t>
            </a:r>
            <a:r>
              <a:rPr kumimoji="0" lang="en-US" sz="16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mn-cs"/>
              </a:rPr>
              <a:t>27%13=1</a:t>
            </a:r>
          </a:p>
          <a:p>
            <a:pPr lvl="0" eaLnBrk="0" fontAlgn="base">
              <a:spcBef>
                <a:spcPct val="0"/>
              </a:spcBef>
              <a:spcAft>
                <a:spcPct val="0"/>
              </a:spcAf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53: </a:t>
            </a:r>
            <a:r>
              <a:rPr lang="en-US" sz="1600" kern="1200" dirty="0">
                <a:solidFill>
                  <a:srgbClr val="0070C0"/>
                </a:solidFill>
              </a:rPr>
              <a:t>53%13=1 </a:t>
            </a:r>
            <a:r>
              <a:rPr kumimoji="0" lang="en-US" sz="1600" b="1"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rPr>
              <a:t>q=53/13=4</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a:t>
            </a:r>
            <a:r>
              <a:rPr kumimoji="0" lang="en-US" sz="16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mn-cs"/>
              </a:rPr>
              <a:t>(53+4)%13=5</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26:  26%13=0   q=26/13=2   </a:t>
            </a:r>
            <a:r>
              <a:rPr kumimoji="0" lang="en-US" sz="1600" b="1" i="0" u="none" strike="noStrike" kern="1200" cap="none" spc="0" normalizeH="0" baseline="0" noProof="0" dirty="0">
                <a:ln>
                  <a:noFill/>
                </a:ln>
                <a:solidFill>
                  <a:srgbClr val="7030A0"/>
                </a:solidFill>
                <a:effectLst/>
                <a:uLnTx/>
                <a:uFillTx/>
              </a:rPr>
              <a:t>(26+2)%13=</a:t>
            </a:r>
            <a:r>
              <a:rPr lang="en-US" sz="1600" b="1" kern="1200" dirty="0">
                <a:solidFill>
                  <a:srgbClr val="7030A0"/>
                </a:solidFill>
              </a:rPr>
              <a:t>2</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13: </a:t>
            </a:r>
            <a:r>
              <a:rPr kumimoji="0" lang="en-US" sz="16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mn-cs"/>
              </a:rPr>
              <a:t>13%13=0</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24:  24%13=11  q24/13=1   </a:t>
            </a:r>
            <a:r>
              <a:rPr kumimoji="0" lang="en-US" sz="1600" b="1" i="0" u="none" strike="noStrike" kern="1200" cap="none" spc="0" normalizeH="0" baseline="0" noProof="0" dirty="0">
                <a:ln>
                  <a:noFill/>
                </a:ln>
                <a:solidFill>
                  <a:srgbClr val="7030A0"/>
                </a:solidFill>
                <a:effectLst/>
                <a:uLnTx/>
                <a:uFillTx/>
              </a:rPr>
              <a:t>(24+1)%13=</a:t>
            </a:r>
            <a:r>
              <a:rPr lang="en-US" sz="1600" b="1" kern="1200" dirty="0">
                <a:solidFill>
                  <a:srgbClr val="7030A0"/>
                </a:solidFill>
              </a:rPr>
              <a:t>12</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10: </a:t>
            </a:r>
            <a:r>
              <a:rPr kumimoji="0" lang="en-US" sz="16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mn-cs"/>
              </a:rPr>
              <a:t>10%13=10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138: </a:t>
            </a:r>
            <a:r>
              <a:rPr kumimoji="0" lang="en-US" sz="16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mn-cs"/>
              </a:rPr>
              <a:t>138%13=8</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70C0"/>
                </a:solidFill>
                <a:effectLst/>
                <a:uLnTx/>
                <a:uFillTx/>
              </a:rPr>
              <a:t>109: </a:t>
            </a:r>
            <a:r>
              <a:rPr kumimoji="0" lang="en-US" sz="1600" i="0" u="none" strike="noStrike" kern="1200" cap="none" spc="0" normalizeH="0" baseline="0" noProof="0" dirty="0">
                <a:ln>
                  <a:noFill/>
                </a:ln>
                <a:solidFill>
                  <a:srgbClr val="0070C0"/>
                </a:solidFill>
                <a:effectLst/>
                <a:uLnTx/>
                <a:uFillTx/>
              </a:rPr>
              <a:t>109%13=5</a:t>
            </a:r>
            <a:r>
              <a:rPr kumimoji="0" lang="en-US" sz="1600" b="1" i="0" u="none" strike="noStrike" kern="1200" cap="none" spc="0" normalizeH="0" baseline="0" noProof="0" dirty="0">
                <a:ln>
                  <a:noFill/>
                </a:ln>
                <a:solidFill>
                  <a:srgbClr val="0070C0"/>
                </a:solidFill>
                <a:effectLst/>
                <a:uLnTx/>
                <a:uFillTx/>
              </a:rPr>
              <a:t>   </a:t>
            </a:r>
            <a:r>
              <a:rPr kumimoji="0" lang="en-US" sz="1600" b="1" i="0" u="none" strike="noStrike" kern="1200" cap="none" spc="0" normalizeH="0" baseline="0" noProof="0" dirty="0">
                <a:ln>
                  <a:noFill/>
                </a:ln>
                <a:solidFill>
                  <a:srgbClr val="FF0000"/>
                </a:solidFill>
                <a:effectLst/>
                <a:uLnTx/>
                <a:uFillTx/>
              </a:rPr>
              <a:t>q=109/13=8</a:t>
            </a:r>
            <a:r>
              <a:rPr kumimoji="0" lang="en-US" sz="1600" b="1" i="0" u="none" strike="noStrike" kern="1200" cap="none" spc="0" normalizeH="0" baseline="0" noProof="0" dirty="0">
                <a:ln>
                  <a:noFill/>
                </a:ln>
                <a:solidFill>
                  <a:srgbClr val="0070C0"/>
                </a:solidFill>
                <a:effectLst/>
                <a:uLnTx/>
                <a:uFillTx/>
              </a:rPr>
              <a:t>  (109+8)%13=0   </a:t>
            </a:r>
            <a:r>
              <a:rPr kumimoji="0" lang="en-US" sz="1600" i="0" u="none" strike="noStrike" kern="1200" cap="none" spc="0" normalizeH="0" baseline="0" noProof="0" dirty="0">
                <a:ln>
                  <a:noFill/>
                </a:ln>
                <a:solidFill>
                  <a:srgbClr val="7030A0"/>
                </a:solidFill>
                <a:effectLst/>
                <a:uLnTx/>
                <a:uFillTx/>
              </a:rPr>
              <a:t>(117+8)%13=8   </a:t>
            </a:r>
            <a:r>
              <a:rPr kumimoji="0" lang="en-US" sz="1600" b="1" i="0" u="none" strike="noStrike" kern="1200" cap="none" spc="0" normalizeH="0" baseline="0" noProof="0" dirty="0">
                <a:ln>
                  <a:noFill/>
                </a:ln>
                <a:solidFill>
                  <a:srgbClr val="7030A0"/>
                </a:solidFill>
                <a:effectLst/>
                <a:uLnTx/>
                <a:uFillTx/>
              </a:rPr>
              <a:t>(125+8)%13=</a:t>
            </a:r>
            <a:r>
              <a:rPr lang="en-US" sz="1600" b="1" kern="1200" dirty="0">
                <a:solidFill>
                  <a:srgbClr val="7030A0"/>
                </a:solidFill>
              </a:rPr>
              <a:t>3</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49: </a:t>
            </a:r>
            <a:r>
              <a:rPr kumimoji="0" lang="en-US" sz="1600" b="0"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rPr>
              <a:t>49%13=10</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a:t>
            </a:r>
            <a:r>
              <a:rPr kumimoji="0" lang="en-US" sz="16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q =49/13=3   </a:t>
            </a:r>
            <a:r>
              <a:rPr kumimoji="0" lang="en-US" sz="1600" b="1"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rPr>
              <a:t>(49+3)%13=0    (52+3)%13=3    </a:t>
            </a:r>
            <a:r>
              <a:rPr kumimoji="0" lang="en-US" sz="1600" b="1" i="0" u="none" strike="noStrike" kern="1200" cap="none" spc="0" normalizeH="0" baseline="0" noProof="0" dirty="0">
                <a:ln>
                  <a:noFill/>
                </a:ln>
                <a:solidFill>
                  <a:srgbClr val="7030A0"/>
                </a:solidFill>
                <a:effectLst/>
                <a:uLnTx/>
                <a:uFillTx/>
              </a:rPr>
              <a:t>(55+3)%13=</a:t>
            </a:r>
            <a:r>
              <a:rPr lang="en-US" sz="1600" b="1" kern="1200" dirty="0">
                <a:solidFill>
                  <a:srgbClr val="7030A0"/>
                </a:solidFill>
              </a:rPr>
              <a:t>6</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174:  </a:t>
            </a:r>
            <a:r>
              <a:rPr kumimoji="0" lang="en-US" sz="1600" b="0" i="0" u="none" strike="noStrike" kern="1200" cap="none" spc="0" normalizeH="0" baseline="0" noProof="0" dirty="0">
                <a:ln>
                  <a:noFill/>
                </a:ln>
                <a:solidFill>
                  <a:srgbClr val="0070C0"/>
                </a:solidFill>
                <a:effectLst/>
                <a:uLnTx/>
                <a:uFillTx/>
                <a:latin typeface="Times New Roman" panose="02020603050405020304" pitchFamily="18" charset="0"/>
                <a:ea typeface="+mn-ea"/>
                <a:cs typeface="+mn-cs"/>
              </a:rPr>
              <a:t>174%13=5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a:t>
            </a:r>
            <a:r>
              <a:rPr lang="en-US" sz="1600" b="1" kern="1200" dirty="0">
                <a:solidFill>
                  <a:srgbClr val="FF0000"/>
                </a:solidFill>
              </a:rPr>
              <a:t>q=174/13=13,</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 </a:t>
            </a:r>
            <a:r>
              <a:rPr kumimoji="0" lang="en-US" sz="16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13%13=0, so q=19    </a:t>
            </a:r>
            <a:r>
              <a:rPr kumimoji="0" lang="en-US" sz="1600" b="1" i="0" u="none" strike="noStrike" kern="1200" cap="none" spc="0" normalizeH="0" baseline="0" noProof="0" dirty="0">
                <a:ln>
                  <a:noFill/>
                </a:ln>
                <a:solidFill>
                  <a:srgbClr val="7030A0"/>
                </a:solidFill>
                <a:effectLst/>
                <a:uLnTx/>
                <a:uFillTx/>
              </a:rPr>
              <a:t>(174+19)%13=</a:t>
            </a:r>
            <a:r>
              <a:rPr lang="en-US" sz="1600" b="1" kern="1200" dirty="0">
                <a:solidFill>
                  <a:srgbClr val="7030A0"/>
                </a:solidFill>
              </a:rPr>
              <a:t>11</a:t>
            </a:r>
          </a:p>
        </p:txBody>
      </p:sp>
      <p:sp>
        <p:nvSpPr>
          <p:cNvPr id="2054" name="Rectangle 5"/>
          <p:cNvSpPr>
            <a:spLocks noChangeArrowheads="1"/>
          </p:cNvSpPr>
          <p:nvPr/>
        </p:nvSpPr>
        <p:spPr bwMode="auto">
          <a:xfrm>
            <a:off x="292555" y="1942419"/>
            <a:ext cx="2408238" cy="2678566"/>
          </a:xfrm>
          <a:prstGeom prst="rect">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2056" name="Rectangle 29"/>
          <p:cNvSpPr>
            <a:spLocks noChangeArrowheads="1"/>
          </p:cNvSpPr>
          <p:nvPr/>
        </p:nvSpPr>
        <p:spPr bwMode="auto">
          <a:xfrm>
            <a:off x="3145532" y="1640108"/>
            <a:ext cx="1277937" cy="3291122"/>
          </a:xfrm>
          <a:prstGeom prst="rect">
            <a:avLst/>
          </a:prstGeom>
          <a:solidFill>
            <a:schemeClr val="bg1"/>
          </a:solidFill>
          <a:ln w="9525" algn="ctr">
            <a:solidFill>
              <a:schemeClr val="tx1"/>
            </a:solidFill>
            <a:round/>
            <a:headEnd/>
            <a:tailEnd/>
          </a:ln>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Array:</a:t>
            </a:r>
          </a:p>
        </p:txBody>
      </p:sp>
      <p:grpSp>
        <p:nvGrpSpPr>
          <p:cNvPr id="2" name="Group 1"/>
          <p:cNvGrpSpPr/>
          <p:nvPr/>
        </p:nvGrpSpPr>
        <p:grpSpPr>
          <a:xfrm>
            <a:off x="3321012" y="1923809"/>
            <a:ext cx="784626" cy="3046988"/>
            <a:chOff x="5763485" y="1746270"/>
            <a:chExt cx="784626" cy="3046988"/>
          </a:xfrm>
        </p:grpSpPr>
        <p:grpSp>
          <p:nvGrpSpPr>
            <p:cNvPr id="2058" name="Group 2"/>
            <p:cNvGrpSpPr>
              <a:grpSpLocks/>
            </p:cNvGrpSpPr>
            <p:nvPr/>
          </p:nvGrpSpPr>
          <p:grpSpPr bwMode="auto">
            <a:xfrm>
              <a:off x="6088513" y="1753437"/>
              <a:ext cx="459598" cy="2952978"/>
              <a:chOff x="5427641" y="1844409"/>
              <a:chExt cx="460133" cy="2953092"/>
            </a:xfrm>
          </p:grpSpPr>
          <p:sp>
            <p:nvSpPr>
              <p:cNvPr id="2060" name="Rectangle 7"/>
              <p:cNvSpPr>
                <a:spLocks noChangeArrowheads="1"/>
              </p:cNvSpPr>
              <p:nvPr/>
            </p:nvSpPr>
            <p:spPr bwMode="auto">
              <a:xfrm>
                <a:off x="5427643" y="1844409"/>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13</a:t>
                </a:r>
              </a:p>
            </p:txBody>
          </p:sp>
          <p:sp>
            <p:nvSpPr>
              <p:cNvPr id="2061" name="Rectangle 8"/>
              <p:cNvSpPr>
                <a:spLocks noChangeArrowheads="1"/>
              </p:cNvSpPr>
              <p:nvPr/>
            </p:nvSpPr>
            <p:spPr bwMode="auto">
              <a:xfrm>
                <a:off x="5427646" y="2073928"/>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27</a:t>
                </a:r>
              </a:p>
            </p:txBody>
          </p:sp>
          <p:sp>
            <p:nvSpPr>
              <p:cNvPr id="2062" name="Rectangle 9"/>
              <p:cNvSpPr>
                <a:spLocks noChangeArrowheads="1"/>
              </p:cNvSpPr>
              <p:nvPr/>
            </p:nvSpPr>
            <p:spPr bwMode="auto">
              <a:xfrm>
                <a:off x="5427643" y="2303447"/>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26</a:t>
                </a:r>
              </a:p>
            </p:txBody>
          </p:sp>
          <p:sp>
            <p:nvSpPr>
              <p:cNvPr id="2063" name="Rectangle 10"/>
              <p:cNvSpPr>
                <a:spLocks noChangeArrowheads="1"/>
              </p:cNvSpPr>
              <p:nvPr/>
            </p:nvSpPr>
            <p:spPr bwMode="auto">
              <a:xfrm>
                <a:off x="5427643" y="2532966"/>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2064" name="Rectangle 11"/>
              <p:cNvSpPr>
                <a:spLocks noChangeArrowheads="1"/>
              </p:cNvSpPr>
              <p:nvPr/>
            </p:nvSpPr>
            <p:spPr bwMode="auto">
              <a:xfrm>
                <a:off x="5427643" y="2762485"/>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2065" name="Rectangle 12"/>
              <p:cNvSpPr>
                <a:spLocks noChangeArrowheads="1"/>
              </p:cNvSpPr>
              <p:nvPr/>
            </p:nvSpPr>
            <p:spPr bwMode="auto">
              <a:xfrm>
                <a:off x="5427643" y="2992004"/>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53</a:t>
                </a:r>
              </a:p>
            </p:txBody>
          </p:sp>
          <p:sp>
            <p:nvSpPr>
              <p:cNvPr id="2066" name="Rectangle 13"/>
              <p:cNvSpPr>
                <a:spLocks noChangeArrowheads="1"/>
              </p:cNvSpPr>
              <p:nvPr/>
            </p:nvSpPr>
            <p:spPr bwMode="auto">
              <a:xfrm>
                <a:off x="5427641" y="3221523"/>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49</a:t>
                </a:r>
              </a:p>
            </p:txBody>
          </p:sp>
          <p:sp>
            <p:nvSpPr>
              <p:cNvPr id="2067" name="Rectangle 14"/>
              <p:cNvSpPr>
                <a:spLocks noChangeArrowheads="1"/>
              </p:cNvSpPr>
              <p:nvPr/>
            </p:nvSpPr>
            <p:spPr bwMode="auto">
              <a:xfrm>
                <a:off x="5427643" y="3451042"/>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endParaRPr>
              </a:p>
            </p:txBody>
          </p:sp>
          <p:sp>
            <p:nvSpPr>
              <p:cNvPr id="2068" name="Rectangle 15"/>
              <p:cNvSpPr>
                <a:spLocks noChangeArrowheads="1"/>
              </p:cNvSpPr>
              <p:nvPr/>
            </p:nvSpPr>
            <p:spPr bwMode="auto">
              <a:xfrm>
                <a:off x="5427643" y="3680561"/>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138</a:t>
                </a:r>
              </a:p>
            </p:txBody>
          </p:sp>
          <p:sp>
            <p:nvSpPr>
              <p:cNvPr id="2070" name="Rectangle 17"/>
              <p:cNvSpPr>
                <a:spLocks noChangeArrowheads="1"/>
              </p:cNvSpPr>
              <p:nvPr/>
            </p:nvSpPr>
            <p:spPr bwMode="auto">
              <a:xfrm>
                <a:off x="5427643" y="3894665"/>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endParaRPr>
              </a:p>
            </p:txBody>
          </p:sp>
          <p:sp>
            <p:nvSpPr>
              <p:cNvPr id="2072" name="Rectangle 19"/>
              <p:cNvSpPr>
                <a:spLocks noChangeArrowheads="1"/>
              </p:cNvSpPr>
              <p:nvPr/>
            </p:nvSpPr>
            <p:spPr bwMode="auto">
              <a:xfrm>
                <a:off x="5432410" y="4570739"/>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24</a:t>
                </a:r>
              </a:p>
            </p:txBody>
          </p:sp>
          <p:sp>
            <p:nvSpPr>
              <p:cNvPr id="89" name="Rectangle 17">
                <a:extLst>
                  <a:ext uri="{FF2B5EF4-FFF2-40B4-BE49-F238E27FC236}">
                    <a16:creationId xmlns:a16="http://schemas.microsoft.com/office/drawing/2014/main" id="{107104DF-63F5-4F80-A6B0-1B432C54E0A6}"/>
                  </a:ext>
                </a:extLst>
              </p:cNvPr>
              <p:cNvSpPr>
                <a:spLocks noChangeArrowheads="1"/>
              </p:cNvSpPr>
              <p:nvPr/>
            </p:nvSpPr>
            <p:spPr bwMode="auto">
              <a:xfrm>
                <a:off x="5429703" y="4117152"/>
                <a:ext cx="451942"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10</a:t>
                </a:r>
              </a:p>
            </p:txBody>
          </p:sp>
          <p:sp>
            <p:nvSpPr>
              <p:cNvPr id="108" name="Rectangle 17">
                <a:extLst>
                  <a:ext uri="{FF2B5EF4-FFF2-40B4-BE49-F238E27FC236}">
                    <a16:creationId xmlns:a16="http://schemas.microsoft.com/office/drawing/2014/main" id="{FC644859-110E-4ED1-933E-C4BD51B12D0B}"/>
                  </a:ext>
                </a:extLst>
              </p:cNvPr>
              <p:cNvSpPr>
                <a:spLocks noChangeArrowheads="1"/>
              </p:cNvSpPr>
              <p:nvPr/>
            </p:nvSpPr>
            <p:spPr bwMode="auto">
              <a:xfrm>
                <a:off x="5429700" y="4346443"/>
                <a:ext cx="452620"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rPr>
                  <a:t>174</a:t>
                </a:r>
              </a:p>
            </p:txBody>
          </p:sp>
        </p:grpSp>
        <p:sp>
          <p:nvSpPr>
            <p:cNvPr id="2059" name="TextBox 27"/>
            <p:cNvSpPr txBox="1">
              <a:spLocks noChangeArrowheads="1"/>
            </p:cNvSpPr>
            <p:nvPr/>
          </p:nvSpPr>
          <p:spPr bwMode="auto">
            <a:xfrm>
              <a:off x="5763485" y="1746270"/>
              <a:ext cx="364202"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0</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1</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2</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3</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4</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5</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6</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7</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8</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9</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10</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11</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12</a:t>
              </a:r>
            </a:p>
          </p:txBody>
        </p:sp>
      </p:grpSp>
      <p:sp>
        <p:nvSpPr>
          <p:cNvPr id="3" name="Freeform: Shape 2">
            <a:extLst>
              <a:ext uri="{FF2B5EF4-FFF2-40B4-BE49-F238E27FC236}">
                <a16:creationId xmlns:a16="http://schemas.microsoft.com/office/drawing/2014/main" id="{5B848A0A-D751-45CE-98E7-8E24C1CDB836}"/>
              </a:ext>
            </a:extLst>
          </p:cNvPr>
          <p:cNvSpPr/>
          <p:nvPr/>
        </p:nvSpPr>
        <p:spPr bwMode="auto">
          <a:xfrm>
            <a:off x="4286250" y="5078186"/>
            <a:ext cx="2786716" cy="1502229"/>
          </a:xfrm>
          <a:custGeom>
            <a:avLst/>
            <a:gdLst>
              <a:gd name="connsiteX0" fmla="*/ 1671801 w 1671801"/>
              <a:gd name="connsiteY0" fmla="*/ 1944047 h 1944047"/>
              <a:gd name="connsiteX1" fmla="*/ 38944 w 1671801"/>
              <a:gd name="connsiteY1" fmla="*/ 523462 h 1944047"/>
              <a:gd name="connsiteX2" fmla="*/ 545129 w 1671801"/>
              <a:gd name="connsiteY2" fmla="*/ 82590 h 1944047"/>
              <a:gd name="connsiteX3" fmla="*/ 937015 w 1671801"/>
              <a:gd name="connsiteY3" fmla="*/ 947 h 1944047"/>
              <a:gd name="connsiteX0" fmla="*/ 1702313 w 2292837"/>
              <a:gd name="connsiteY0" fmla="*/ 1944047 h 1944047"/>
              <a:gd name="connsiteX1" fmla="*/ 2241156 w 2292837"/>
              <a:gd name="connsiteY1" fmla="*/ 1731776 h 1944047"/>
              <a:gd name="connsiteX2" fmla="*/ 69456 w 2292837"/>
              <a:gd name="connsiteY2" fmla="*/ 523462 h 1944047"/>
              <a:gd name="connsiteX3" fmla="*/ 575641 w 2292837"/>
              <a:gd name="connsiteY3" fmla="*/ 82590 h 1944047"/>
              <a:gd name="connsiteX4" fmla="*/ 967527 w 2292837"/>
              <a:gd name="connsiteY4" fmla="*/ 947 h 1944047"/>
              <a:gd name="connsiteX0" fmla="*/ 2153547 w 2744071"/>
              <a:gd name="connsiteY0" fmla="*/ 1948621 h 1948621"/>
              <a:gd name="connsiteX1" fmla="*/ 2692390 w 2744071"/>
              <a:gd name="connsiteY1" fmla="*/ 1736350 h 1948621"/>
              <a:gd name="connsiteX2" fmla="*/ 47161 w 2744071"/>
              <a:gd name="connsiteY2" fmla="*/ 691321 h 1948621"/>
              <a:gd name="connsiteX3" fmla="*/ 1026875 w 2744071"/>
              <a:gd name="connsiteY3" fmla="*/ 87164 h 1948621"/>
              <a:gd name="connsiteX4" fmla="*/ 1418761 w 2744071"/>
              <a:gd name="connsiteY4" fmla="*/ 5521 h 1948621"/>
              <a:gd name="connsiteX0" fmla="*/ 2255262 w 2845786"/>
              <a:gd name="connsiteY0" fmla="*/ 1943121 h 1943121"/>
              <a:gd name="connsiteX1" fmla="*/ 2794105 w 2845786"/>
              <a:gd name="connsiteY1" fmla="*/ 1730850 h 1943121"/>
              <a:gd name="connsiteX2" fmla="*/ 148876 w 2845786"/>
              <a:gd name="connsiteY2" fmla="*/ 685821 h 1943121"/>
              <a:gd name="connsiteX3" fmla="*/ 459118 w 2845786"/>
              <a:gd name="connsiteY3" fmla="*/ 375578 h 1943121"/>
              <a:gd name="connsiteX4" fmla="*/ 1520476 w 2845786"/>
              <a:gd name="connsiteY4" fmla="*/ 21 h 1943121"/>
              <a:gd name="connsiteX0" fmla="*/ 2129724 w 2720248"/>
              <a:gd name="connsiteY0" fmla="*/ 1943100 h 1943100"/>
              <a:gd name="connsiteX1" fmla="*/ 2668567 w 2720248"/>
              <a:gd name="connsiteY1" fmla="*/ 1730829 h 1943100"/>
              <a:gd name="connsiteX2" fmla="*/ 23338 w 2720248"/>
              <a:gd name="connsiteY2" fmla="*/ 685800 h 1943100"/>
              <a:gd name="connsiteX3" fmla="*/ 1394938 w 2720248"/>
              <a:gd name="connsiteY3" fmla="*/ 0 h 1943100"/>
              <a:gd name="connsiteX0" fmla="*/ 2210047 w 2800571"/>
              <a:gd name="connsiteY0" fmla="*/ 1551215 h 1551215"/>
              <a:gd name="connsiteX1" fmla="*/ 2748890 w 2800571"/>
              <a:gd name="connsiteY1" fmla="*/ 1338944 h 1551215"/>
              <a:gd name="connsiteX2" fmla="*/ 103661 w 2800571"/>
              <a:gd name="connsiteY2" fmla="*/ 293915 h 1551215"/>
              <a:gd name="connsiteX3" fmla="*/ 658833 w 2800571"/>
              <a:gd name="connsiteY3" fmla="*/ 0 h 1551215"/>
              <a:gd name="connsiteX0" fmla="*/ 2229751 w 2820275"/>
              <a:gd name="connsiteY0" fmla="*/ 1551215 h 1551215"/>
              <a:gd name="connsiteX1" fmla="*/ 2768594 w 2820275"/>
              <a:gd name="connsiteY1" fmla="*/ 1338944 h 1551215"/>
              <a:gd name="connsiteX2" fmla="*/ 123365 w 2820275"/>
              <a:gd name="connsiteY2" fmla="*/ 293915 h 1551215"/>
              <a:gd name="connsiteX3" fmla="*/ 678537 w 2820275"/>
              <a:gd name="connsiteY3" fmla="*/ 0 h 1551215"/>
              <a:gd name="connsiteX0" fmla="*/ 2262797 w 2853321"/>
              <a:gd name="connsiteY0" fmla="*/ 1502229 h 1502229"/>
              <a:gd name="connsiteX1" fmla="*/ 2801640 w 2853321"/>
              <a:gd name="connsiteY1" fmla="*/ 1289958 h 1502229"/>
              <a:gd name="connsiteX2" fmla="*/ 156411 w 2853321"/>
              <a:gd name="connsiteY2" fmla="*/ 244929 h 1502229"/>
              <a:gd name="connsiteX3" fmla="*/ 580955 w 2853321"/>
              <a:gd name="connsiteY3" fmla="*/ 0 h 1502229"/>
              <a:gd name="connsiteX0" fmla="*/ 2275743 w 2866267"/>
              <a:gd name="connsiteY0" fmla="*/ 1502229 h 1502229"/>
              <a:gd name="connsiteX1" fmla="*/ 2814586 w 2866267"/>
              <a:gd name="connsiteY1" fmla="*/ 1289958 h 1502229"/>
              <a:gd name="connsiteX2" fmla="*/ 153029 w 2866267"/>
              <a:gd name="connsiteY2" fmla="*/ 391886 h 1502229"/>
              <a:gd name="connsiteX3" fmla="*/ 593901 w 2866267"/>
              <a:gd name="connsiteY3" fmla="*/ 0 h 1502229"/>
            </a:gdLst>
            <a:ahLst/>
            <a:cxnLst>
              <a:cxn ang="0">
                <a:pos x="connsiteX0" y="connsiteY0"/>
              </a:cxn>
              <a:cxn ang="0">
                <a:pos x="connsiteX1" y="connsiteY1"/>
              </a:cxn>
              <a:cxn ang="0">
                <a:pos x="connsiteX2" y="connsiteY2"/>
              </a:cxn>
              <a:cxn ang="0">
                <a:pos x="connsiteX3" y="connsiteY3"/>
              </a:cxn>
            </a:cxnLst>
            <a:rect l="l" t="t" r="r" b="b"/>
            <a:pathLst>
              <a:path w="2866267" h="1502229">
                <a:moveTo>
                  <a:pt x="2275743" y="1502229"/>
                </a:moveTo>
                <a:cubicBezTo>
                  <a:pt x="2191379" y="1434193"/>
                  <a:pt x="3086729" y="1526722"/>
                  <a:pt x="2814586" y="1289958"/>
                </a:cubicBezTo>
                <a:cubicBezTo>
                  <a:pt x="2542443" y="1053194"/>
                  <a:pt x="523143" y="606879"/>
                  <a:pt x="153029" y="391886"/>
                </a:cubicBezTo>
                <a:cubicBezTo>
                  <a:pt x="-217085" y="176893"/>
                  <a:pt x="144865" y="28575"/>
                  <a:pt x="593901" y="0"/>
                </a:cubicBezTo>
              </a:path>
            </a:pathLst>
          </a:custGeom>
          <a:noFill/>
          <a:ln w="9525" cap="flat" cmpd="sng" algn="ctr">
            <a:solidFill>
              <a:schemeClr val="tx1"/>
            </a:solidFill>
            <a:prstDash val="solid"/>
            <a:round/>
            <a:headEnd type="none" w="med" len="med"/>
            <a:tailEnd type="stealth" w="lg" len="lg"/>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Tree>
    <p:extLst>
      <p:ext uri="{BB962C8B-B14F-4D97-AF65-F5344CB8AC3E}">
        <p14:creationId xmlns:p14="http://schemas.microsoft.com/office/powerpoint/2010/main" val="339693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5449" y="185999"/>
            <a:ext cx="8229600" cy="809084"/>
          </a:xfrm>
        </p:spPr>
        <p:txBody>
          <a:bodyPr>
            <a:normAutofit/>
          </a:bodyPr>
          <a:lstStyle/>
          <a:p>
            <a:r>
              <a:rPr lang="en-US" sz="4000" dirty="0"/>
              <a:t>What’s Hashing?</a:t>
            </a:r>
          </a:p>
        </p:txBody>
      </p:sp>
      <p:sp>
        <p:nvSpPr>
          <p:cNvPr id="3" name="Content Placeholder 2"/>
          <p:cNvSpPr>
            <a:spLocks noGrp="1"/>
          </p:cNvSpPr>
          <p:nvPr>
            <p:ph idx="1"/>
          </p:nvPr>
        </p:nvSpPr>
        <p:spPr>
          <a:xfrm>
            <a:off x="425449" y="1131560"/>
            <a:ext cx="8229601" cy="4254733"/>
          </a:xfrm>
        </p:spPr>
        <p:txBody>
          <a:bodyPr>
            <a:normAutofit fontScale="92500" lnSpcReduction="10000"/>
          </a:bodyPr>
          <a:lstStyle/>
          <a:p>
            <a:r>
              <a:rPr lang="en-US" dirty="0"/>
              <a:t>You are in a library, how would you look for the </a:t>
            </a:r>
            <a:r>
              <a:rPr lang="en-US" b="1" dirty="0">
                <a:solidFill>
                  <a:srgbClr val="0070C0"/>
                </a:solidFill>
              </a:rPr>
              <a:t>Gone with the Wind </a:t>
            </a:r>
            <a:r>
              <a:rPr lang="en-US" dirty="0"/>
              <a:t>novel?</a:t>
            </a:r>
            <a:endParaRPr lang="en-US" sz="2000" dirty="0"/>
          </a:p>
          <a:p>
            <a:r>
              <a:rPr lang="en-US" dirty="0"/>
              <a:t>Hashing</a:t>
            </a:r>
          </a:p>
          <a:p>
            <a:pPr lvl="1"/>
            <a:r>
              <a:rPr lang="en-US" sz="2000" dirty="0"/>
              <a:t>Indexing algorithm</a:t>
            </a:r>
          </a:p>
          <a:p>
            <a:pPr lvl="1"/>
            <a:r>
              <a:rPr lang="en-US" sz="2000" dirty="0"/>
              <a:t>Same thinking as sorting</a:t>
            </a:r>
          </a:p>
          <a:p>
            <a:pPr lvl="1"/>
            <a:r>
              <a:rPr lang="en-US" sz="2000" dirty="0"/>
              <a:t>Impact to building a dictionary</a:t>
            </a:r>
          </a:p>
          <a:p>
            <a:r>
              <a:rPr lang="en-US" dirty="0"/>
              <a:t>Google Search</a:t>
            </a:r>
          </a:p>
          <a:p>
            <a:pPr lvl="1"/>
            <a:r>
              <a:rPr lang="en-US" dirty="0"/>
              <a:t>Supersize dictionary </a:t>
            </a:r>
          </a:p>
          <a:p>
            <a:pPr lvl="1"/>
            <a:r>
              <a:rPr lang="en-US" sz="2000" dirty="0">
                <a:hlinkClick r:id="rId3"/>
              </a:rPr>
              <a:t>https://www.google.com/search/howsearchworks/</a:t>
            </a:r>
            <a:endParaRPr lang="en-US" sz="2000" dirty="0"/>
          </a:p>
          <a:p>
            <a:endParaRPr lang="en-US" dirty="0"/>
          </a:p>
        </p:txBody>
      </p:sp>
      <p:sp>
        <p:nvSpPr>
          <p:cNvPr id="4" name="Slide Number Placeholder 3"/>
          <p:cNvSpPr>
            <a:spLocks noGrp="1"/>
          </p:cNvSpPr>
          <p:nvPr>
            <p:ph type="sldNum" sz="quarter" idx="12"/>
          </p:nvPr>
        </p:nvSpPr>
        <p:spPr/>
        <p:txBody>
          <a:bodyPr/>
          <a:lstStyle/>
          <a:p>
            <a:pPr>
              <a:defRPr/>
            </a:pPr>
            <a:fld id="{FEB2FE99-AB5D-4E28-8439-9719B888CCAA}" type="slidenum">
              <a:rPr lang="en-US" smtClean="0"/>
              <a:pPr>
                <a:defRPr/>
              </a:pPr>
              <a:t>4</a:t>
            </a:fld>
            <a:endParaRPr lang="en-US"/>
          </a:p>
        </p:txBody>
      </p:sp>
    </p:spTree>
    <p:extLst>
      <p:ext uri="{BB962C8B-B14F-4D97-AF65-F5344CB8AC3E}">
        <p14:creationId xmlns:p14="http://schemas.microsoft.com/office/powerpoint/2010/main" val="2468774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Title 1"/>
          <p:cNvSpPr txBox="1">
            <a:spLocks noGrp="1"/>
          </p:cNvSpPr>
          <p:nvPr>
            <p:ph type="title"/>
          </p:nvPr>
        </p:nvSpPr>
        <p:spPr>
          <a:prstGeom prst="rect">
            <a:avLst/>
          </a:prstGeom>
        </p:spPr>
        <p:txBody>
          <a:bodyPr>
            <a:normAutofit/>
          </a:bodyPr>
          <a:lstStyle>
            <a:lvl1pPr defTabSz="813816">
              <a:defRPr sz="3916"/>
            </a:lvl1pPr>
          </a:lstStyle>
          <a:p>
            <a:r>
              <a:rPr dirty="0"/>
              <a:t>Open Addressing </a:t>
            </a:r>
            <a:r>
              <a:rPr lang="en-US" dirty="0"/>
              <a:t>| </a:t>
            </a:r>
            <a:r>
              <a:rPr dirty="0"/>
              <a:t>Double Hashing</a:t>
            </a:r>
          </a:p>
        </p:txBody>
      </p:sp>
      <p:sp>
        <p:nvSpPr>
          <p:cNvPr id="131" name="Content Placeholder 4"/>
          <p:cNvSpPr txBox="1">
            <a:spLocks noGrp="1"/>
          </p:cNvSpPr>
          <p:nvPr>
            <p:ph type="body" idx="1"/>
          </p:nvPr>
        </p:nvSpPr>
        <p:spPr>
          <a:xfrm>
            <a:off x="400049" y="1038577"/>
            <a:ext cx="8229601" cy="4809439"/>
          </a:xfrm>
          <a:prstGeom prst="rect">
            <a:avLst/>
          </a:prstGeom>
        </p:spPr>
        <p:txBody>
          <a:bodyPr/>
          <a:lstStyle/>
          <a:p>
            <a:r>
              <a:rPr dirty="0"/>
              <a:t>Linear probing and quadratic probing add increments to </a:t>
            </a:r>
            <a:r>
              <a:rPr i="1" dirty="0">
                <a:latin typeface="Times New Roman"/>
                <a:ea typeface="Times New Roman"/>
                <a:cs typeface="Times New Roman"/>
                <a:sym typeface="Times New Roman"/>
              </a:rPr>
              <a:t>k</a:t>
            </a:r>
            <a:r>
              <a:rPr dirty="0"/>
              <a:t> to define a probe sequence</a:t>
            </a:r>
          </a:p>
          <a:p>
            <a:pPr lvl="1"/>
            <a:r>
              <a:rPr sz="2000" dirty="0"/>
              <a:t>Both are independent of the search key</a:t>
            </a:r>
          </a:p>
          <a:p>
            <a:r>
              <a:rPr dirty="0"/>
              <a:t>Double hashing uses a second hash function to compute these increments </a:t>
            </a:r>
          </a:p>
          <a:p>
            <a:pPr lvl="1"/>
            <a:r>
              <a:rPr lang="en-US" sz="2000" dirty="0">
                <a:hlinkClick r:id="rId2"/>
              </a:rPr>
              <a:t>https://www.geeksforgeeks.org/double-hashing/</a:t>
            </a:r>
            <a:endParaRPr lang="en-US" sz="2000" dirty="0"/>
          </a:p>
          <a:p>
            <a:pPr lvl="1"/>
            <a:r>
              <a:rPr lang="en-US" sz="2000" dirty="0">
                <a:hlinkClick r:id="rId3"/>
              </a:rPr>
              <a:t>https://www.geeksforgeeks.org/java-program-to-implement-hash-tables-with-double-hashing/</a:t>
            </a:r>
            <a:endParaRPr lang="en-US" sz="2000" dirty="0"/>
          </a:p>
        </p:txBody>
      </p:sp>
    </p:spTree>
    <p:extLst>
      <p:ext uri="{BB962C8B-B14F-4D97-AF65-F5344CB8AC3E}">
        <p14:creationId xmlns:p14="http://schemas.microsoft.com/office/powerpoint/2010/main" val="1543484645"/>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itle 1"/>
          <p:cNvSpPr txBox="1">
            <a:spLocks noGrp="1"/>
          </p:cNvSpPr>
          <p:nvPr>
            <p:ph type="title"/>
          </p:nvPr>
        </p:nvSpPr>
        <p:spPr>
          <a:prstGeom prst="rect">
            <a:avLst/>
          </a:prstGeom>
        </p:spPr>
        <p:txBody>
          <a:bodyPr/>
          <a:lstStyle>
            <a:lvl1pPr defTabSz="813816">
              <a:defRPr sz="3916"/>
            </a:lvl1pPr>
          </a:lstStyle>
          <a:p>
            <a:r>
              <a:rPr dirty="0"/>
              <a:t>Open Addressing</a:t>
            </a:r>
            <a:r>
              <a:rPr lang="en-US" dirty="0"/>
              <a:t> |</a:t>
            </a:r>
            <a:r>
              <a:rPr dirty="0"/>
              <a:t> Double Hashing</a:t>
            </a:r>
          </a:p>
        </p:txBody>
      </p:sp>
      <p:sp>
        <p:nvSpPr>
          <p:cNvPr id="134" name="FIGURE 22-8 The first three elements in a probe sequence generated by double hashing for the search key 16"/>
          <p:cNvSpPr txBox="1">
            <a:spLocks noGrp="1"/>
          </p:cNvSpPr>
          <p:nvPr>
            <p:ph type="body" sz="quarter" idx="1"/>
          </p:nvPr>
        </p:nvSpPr>
        <p:spPr>
          <a:xfrm>
            <a:off x="457200" y="5496300"/>
            <a:ext cx="8401295" cy="808966"/>
          </a:xfrm>
          <a:prstGeom prst="rect">
            <a:avLst/>
          </a:prstGeom>
        </p:spPr>
        <p:txBody>
          <a:bodyPr>
            <a:normAutofit/>
          </a:bodyPr>
          <a:lstStyle>
            <a:lvl1pPr defTabSz="521208">
              <a:defRPr sz="2508"/>
            </a:lvl1pPr>
          </a:lstStyle>
          <a:p>
            <a:r>
              <a:rPr sz="1800" b="0" dirty="0"/>
              <a:t>The first three elements in a probe sequence generated by double hashing for the search key 16</a:t>
            </a:r>
          </a:p>
        </p:txBody>
      </p:sp>
      <p:pic>
        <p:nvPicPr>
          <p:cNvPr id="135" name="A diagram illustrates 3 sections with a hash table of length 7.&#10;&#10;Picture 2" descr="A diagram illustrates 3 sections with a hash table of length 7.Picture 2"/>
          <p:cNvPicPr>
            <a:picLocks noChangeAspect="1"/>
          </p:cNvPicPr>
          <p:nvPr/>
        </p:nvPicPr>
        <p:blipFill>
          <a:blip r:embed="rId2">
            <a:extLst/>
          </a:blip>
          <a:stretch>
            <a:fillRect/>
          </a:stretch>
        </p:blipFill>
        <p:spPr>
          <a:xfrm>
            <a:off x="342450" y="1293578"/>
            <a:ext cx="1965349" cy="3225801"/>
          </a:xfrm>
          <a:prstGeom prst="rect">
            <a:avLst/>
          </a:prstGeom>
          <a:ln w="12700">
            <a:miter lim="400000"/>
          </a:ln>
        </p:spPr>
      </p:pic>
      <p:pic>
        <p:nvPicPr>
          <p:cNvPr id="136" name="A diagram illustrates 3 sections with a hash table of length 7.&#10;&#10;Picture 2" descr="A diagram illustrates 3 sections with a hash table of length 7.Picture 2"/>
          <p:cNvPicPr>
            <a:picLocks noChangeAspect="1"/>
          </p:cNvPicPr>
          <p:nvPr/>
        </p:nvPicPr>
        <p:blipFill>
          <a:blip r:embed="rId3">
            <a:extLst/>
          </a:blip>
          <a:stretch>
            <a:fillRect/>
          </a:stretch>
        </p:blipFill>
        <p:spPr>
          <a:xfrm>
            <a:off x="2705943" y="1293578"/>
            <a:ext cx="2771800" cy="3225801"/>
          </a:xfrm>
          <a:prstGeom prst="rect">
            <a:avLst/>
          </a:prstGeom>
          <a:ln w="12700">
            <a:miter lim="400000"/>
          </a:ln>
        </p:spPr>
      </p:pic>
      <p:pic>
        <p:nvPicPr>
          <p:cNvPr id="137" name="A diagram illustrates 3 sections with a hash table of length 7.&#10;&#10;Picture 2" descr="A diagram illustrates 3 sections with a hash table of length 7.Picture 2"/>
          <p:cNvPicPr>
            <a:picLocks noChangeAspect="1"/>
          </p:cNvPicPr>
          <p:nvPr/>
        </p:nvPicPr>
        <p:blipFill>
          <a:blip r:embed="rId4">
            <a:extLst/>
          </a:blip>
          <a:stretch>
            <a:fillRect/>
          </a:stretch>
        </p:blipFill>
        <p:spPr>
          <a:xfrm>
            <a:off x="5874629" y="1293578"/>
            <a:ext cx="2983866" cy="3225801"/>
          </a:xfrm>
          <a:prstGeom prst="rect">
            <a:avLst/>
          </a:prstGeom>
          <a:ln w="12700">
            <a:miter lim="400000"/>
          </a:ln>
        </p:spPr>
      </p:pic>
    </p:spTree>
    <p:extLst>
      <p:ext uri="{BB962C8B-B14F-4D97-AF65-F5344CB8AC3E}">
        <p14:creationId xmlns:p14="http://schemas.microsoft.com/office/powerpoint/2010/main" val="2786962739"/>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Title 1"/>
          <p:cNvSpPr txBox="1">
            <a:spLocks noGrp="1"/>
          </p:cNvSpPr>
          <p:nvPr>
            <p:ph type="title"/>
          </p:nvPr>
        </p:nvSpPr>
        <p:spPr>
          <a:xfrm>
            <a:off x="249766" y="0"/>
            <a:ext cx="8513234" cy="816042"/>
          </a:xfrm>
          <a:prstGeom prst="rect">
            <a:avLst/>
          </a:prstGeom>
        </p:spPr>
        <p:txBody>
          <a:bodyPr>
            <a:normAutofit/>
          </a:bodyPr>
          <a:lstStyle>
            <a:lvl1pPr defTabSz="777240">
              <a:defRPr sz="3740"/>
            </a:lvl1pPr>
          </a:lstStyle>
          <a:p>
            <a:r>
              <a:rPr lang="en-US" sz="4000" dirty="0"/>
              <a:t>Open Addressing </a:t>
            </a:r>
            <a:endParaRPr sz="4000" dirty="0"/>
          </a:p>
        </p:txBody>
      </p:sp>
      <p:sp>
        <p:nvSpPr>
          <p:cNvPr id="140" name="Content Placeholder 4"/>
          <p:cNvSpPr txBox="1">
            <a:spLocks noGrp="1"/>
          </p:cNvSpPr>
          <p:nvPr>
            <p:ph type="body" idx="1"/>
          </p:nvPr>
        </p:nvSpPr>
        <p:spPr>
          <a:xfrm>
            <a:off x="400049" y="1009402"/>
            <a:ext cx="8229601" cy="4935585"/>
          </a:xfrm>
          <a:prstGeom prst="rect">
            <a:avLst/>
          </a:prstGeom>
        </p:spPr>
        <p:txBody>
          <a:bodyPr/>
          <a:lstStyle/>
          <a:p>
            <a:r>
              <a:rPr lang="en-US" dirty="0"/>
              <a:t>In general, good approach</a:t>
            </a:r>
          </a:p>
          <a:p>
            <a:r>
              <a:rPr lang="en-US" dirty="0"/>
              <a:t>Potential problem</a:t>
            </a:r>
          </a:p>
          <a:p>
            <a:pPr lvl="1"/>
            <a:r>
              <a:rPr sz="2000" dirty="0"/>
              <a:t>Recall each location is either occupied, empty, or available</a:t>
            </a:r>
          </a:p>
          <a:p>
            <a:pPr lvl="2"/>
            <a:r>
              <a:rPr sz="1800" dirty="0"/>
              <a:t>Frequent additions and removals can result in no locations that are null</a:t>
            </a:r>
          </a:p>
          <a:p>
            <a:pPr lvl="1"/>
            <a:r>
              <a:rPr sz="2000" dirty="0">
                <a:solidFill>
                  <a:srgbClr val="0070C0"/>
                </a:solidFill>
              </a:rPr>
              <a:t>Thus searching a probe sequence will not work</a:t>
            </a:r>
            <a:endParaRPr dirty="0">
              <a:solidFill>
                <a:srgbClr val="0070C0"/>
              </a:solidFill>
            </a:endParaRPr>
          </a:p>
          <a:p>
            <a:r>
              <a:rPr dirty="0"/>
              <a:t>Consider </a:t>
            </a:r>
            <a:r>
              <a:rPr b="1" dirty="0">
                <a:solidFill>
                  <a:srgbClr val="7030A0"/>
                </a:solidFill>
                <a:latin typeface="Times New Roman"/>
                <a:ea typeface="Times New Roman"/>
                <a:cs typeface="Times New Roman"/>
                <a:sym typeface="Times New Roman"/>
              </a:rPr>
              <a:t>separate chaining </a:t>
            </a:r>
            <a:r>
              <a:rPr dirty="0"/>
              <a:t>as a solution</a:t>
            </a: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Title 1"/>
          <p:cNvSpPr txBox="1">
            <a:spLocks noGrp="1"/>
          </p:cNvSpPr>
          <p:nvPr>
            <p:ph type="title"/>
          </p:nvPr>
        </p:nvSpPr>
        <p:spPr>
          <a:prstGeom prst="rect">
            <a:avLst/>
          </a:prstGeom>
        </p:spPr>
        <p:txBody>
          <a:bodyPr>
            <a:normAutofit fontScale="90000"/>
          </a:bodyPr>
          <a:lstStyle/>
          <a:p>
            <a:r>
              <a:rPr dirty="0"/>
              <a:t>Separate Chaining</a:t>
            </a:r>
            <a:r>
              <a:rPr lang="en-US" dirty="0"/>
              <a:t> (Buckets)</a:t>
            </a:r>
            <a:endParaRPr dirty="0"/>
          </a:p>
        </p:txBody>
      </p:sp>
      <p:sp>
        <p:nvSpPr>
          <p:cNvPr id="143" name="Content Placeholder 2"/>
          <p:cNvSpPr txBox="1">
            <a:spLocks noGrp="1"/>
          </p:cNvSpPr>
          <p:nvPr>
            <p:ph type="body" idx="1"/>
          </p:nvPr>
        </p:nvSpPr>
        <p:spPr>
          <a:prstGeom prst="rect">
            <a:avLst/>
          </a:prstGeom>
        </p:spPr>
        <p:txBody>
          <a:bodyPr/>
          <a:lstStyle/>
          <a:p>
            <a:r>
              <a:rPr dirty="0"/>
              <a:t>Alter the structure of the hash table</a:t>
            </a:r>
          </a:p>
          <a:p>
            <a:pPr lvl="1"/>
            <a:r>
              <a:rPr sz="2000" dirty="0"/>
              <a:t>Each location can represent more than one value.</a:t>
            </a:r>
          </a:p>
          <a:p>
            <a:pPr lvl="1"/>
            <a:r>
              <a:rPr sz="2000" dirty="0"/>
              <a:t>Such a location is called a bucket</a:t>
            </a:r>
          </a:p>
          <a:p>
            <a:r>
              <a:rPr dirty="0"/>
              <a:t>Decide how to represent a bucket</a:t>
            </a:r>
          </a:p>
          <a:p>
            <a:pPr lvl="1">
              <a:defRPr b="1">
                <a:latin typeface="Courier New"/>
                <a:ea typeface="Courier New"/>
                <a:cs typeface="Courier New"/>
                <a:sym typeface="Courier New"/>
              </a:defRPr>
            </a:pPr>
            <a:r>
              <a:rPr sz="2000" dirty="0"/>
              <a:t>list, sorted list</a:t>
            </a:r>
          </a:p>
          <a:p>
            <a:pPr lvl="1">
              <a:defRPr b="1">
                <a:latin typeface="Courier New"/>
                <a:ea typeface="Courier New"/>
                <a:cs typeface="Courier New"/>
                <a:sym typeface="Courier New"/>
              </a:defRPr>
            </a:pPr>
            <a:r>
              <a:rPr sz="2000" dirty="0"/>
              <a:t>array</a:t>
            </a:r>
          </a:p>
          <a:p>
            <a:pPr lvl="1">
              <a:defRPr b="1">
                <a:latin typeface="Courier New"/>
                <a:ea typeface="Courier New"/>
                <a:cs typeface="Courier New"/>
                <a:sym typeface="Courier New"/>
              </a:defRPr>
            </a:pPr>
            <a:r>
              <a:rPr sz="2000" dirty="0"/>
              <a:t>linked nodes</a:t>
            </a:r>
          </a:p>
          <a:p>
            <a:pPr lvl="1">
              <a:defRPr b="1">
                <a:latin typeface="Courier New"/>
                <a:ea typeface="Courier New"/>
                <a:cs typeface="Courier New"/>
                <a:sym typeface="Courier New"/>
              </a:defRPr>
            </a:pPr>
            <a:r>
              <a:rPr sz="2000" dirty="0"/>
              <a:t>vector</a:t>
            </a:r>
          </a:p>
        </p:txBody>
      </p:sp>
      <p:pic>
        <p:nvPicPr>
          <p:cNvPr id="144" name="A diagram illustrates a hash table with a location points to a node in the linked list. The node has 3 parts. The first part is referenced by a key, the second part is reference by a value and the third part points to the next node in the list. &#10;&#10;Picture 2" descr="A diagram illustrates a hash table with a location points to a node in the linked list. The node has 3 parts. The first part is referenced by a key, the second part is reference by a value and the third part points to the next node in the list. Picture 2"/>
          <p:cNvPicPr>
            <a:picLocks noChangeAspect="1"/>
          </p:cNvPicPr>
          <p:nvPr/>
        </p:nvPicPr>
        <p:blipFill>
          <a:blip r:embed="rId2">
            <a:extLst/>
          </a:blip>
          <a:stretch>
            <a:fillRect/>
          </a:stretch>
        </p:blipFill>
        <p:spPr>
          <a:xfrm>
            <a:off x="4932692" y="3143759"/>
            <a:ext cx="3950958" cy="2184316"/>
          </a:xfrm>
          <a:prstGeom prst="rect">
            <a:avLst/>
          </a:prstGeom>
          <a:ln w="12700">
            <a:miter lim="400000"/>
          </a:ln>
        </p:spPr>
      </p:pic>
      <p:sp>
        <p:nvSpPr>
          <p:cNvPr id="145" name="FIGURE 22-9 A hash table for use with separate chaining; each bucket is a chain of linked nodes"/>
          <p:cNvSpPr txBox="1"/>
          <p:nvPr/>
        </p:nvSpPr>
        <p:spPr>
          <a:xfrm>
            <a:off x="979055" y="5787788"/>
            <a:ext cx="8047115" cy="508339"/>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chor="b">
            <a:normAutofit/>
          </a:bodyPr>
          <a:lstStyle>
            <a:lvl1pPr defTabSz="448055">
              <a:defRPr sz="2156" b="1">
                <a:solidFill>
                  <a:srgbClr val="007FA3"/>
                </a:solidFill>
                <a:latin typeface="Times New Roman"/>
                <a:ea typeface="Times New Roman"/>
                <a:cs typeface="Times New Roman"/>
                <a:sym typeface="Times New Roman"/>
              </a:defRPr>
            </a:lvl1pPr>
          </a:lstStyle>
          <a:p>
            <a:r>
              <a:rPr sz="1800" b="0" dirty="0"/>
              <a:t>A hash table for use with separate chaining; each bucket is a chain of linked nodes</a:t>
            </a: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Text Box 2"/>
          <p:cNvSpPr txBox="1">
            <a:spLocks noChangeArrowheads="1"/>
          </p:cNvSpPr>
          <p:nvPr/>
        </p:nvSpPr>
        <p:spPr bwMode="auto">
          <a:xfrm>
            <a:off x="407302" y="1038612"/>
            <a:ext cx="834390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  Given the following key values,  show what the data structures would look like after insertions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27 53 13 10 138 109 49 174 26 24</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(no preprocessing necessary: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p</a:t>
            </a:r>
            <a:r>
              <a:rPr kumimoji="0" lang="en-US" sz="1600" b="0" i="0" u="none" strike="noStrike" kern="1200" cap="none" spc="0" normalizeH="0" baseline="-25000" noProof="0" dirty="0" err="1">
                <a:ln>
                  <a:noFill/>
                </a:ln>
                <a:solidFill>
                  <a:srgbClr val="000000"/>
                </a:solidFill>
                <a:effectLst/>
                <a:uLnTx/>
                <a:uFillTx/>
                <a:latin typeface="Times New Roman" panose="02020603050405020304" pitchFamily="18" charset="0"/>
                <a:ea typeface="+mn-ea"/>
                <a:cs typeface="+mn-cs"/>
                <a:sym typeface="Arial"/>
              </a:rPr>
              <a:t>k</a:t>
            </a:r>
            <a:r>
              <a:rPr kumimoji="0" lang="en-US" sz="1600" b="0" i="0" u="none" strike="noStrike" kern="1200" cap="none" spc="0" normalizeH="0" baseline="-25000" noProof="0" dirty="0">
                <a:ln>
                  <a:noFill/>
                </a:ln>
                <a:solidFill>
                  <a:srgbClr val="000000"/>
                </a:solidFill>
                <a:effectLst/>
                <a:uLnTx/>
                <a:uFillTx/>
                <a:latin typeface="Times New Roman" panose="02020603050405020304" pitchFamily="18" charset="0"/>
                <a:ea typeface="+mn-ea"/>
                <a:cs typeface="+mn-cs"/>
                <a:sym typeface="Arial"/>
              </a:rPr>
              <a:t> </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key)</a:t>
            </a:r>
          </a:p>
        </p:txBody>
      </p:sp>
      <p:sp>
        <p:nvSpPr>
          <p:cNvPr id="32" name="Text Box 3"/>
          <p:cNvSpPr txBox="1">
            <a:spLocks noChangeArrowheads="1"/>
          </p:cNvSpPr>
          <p:nvPr/>
        </p:nvSpPr>
        <p:spPr bwMode="auto">
          <a:xfrm>
            <a:off x="387039" y="2054794"/>
            <a:ext cx="6060338" cy="584775"/>
          </a:xfrm>
          <a:prstGeom prst="rect">
            <a:avLst/>
          </a:prstGeom>
          <a:noFill/>
          <a:ln>
            <a:noFill/>
          </a:ln>
          <a:extLst/>
        </p:spPr>
        <p:txBody>
          <a:bodyPr wrap="square">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marR="0" lvl="0" indent="-342900" algn="l" defTabSz="914400" rtl="0" eaLnBrk="0" fontAlgn="base" latinLnBrk="0" hangingPunct="0">
              <a:lnSpc>
                <a:spcPct val="100000"/>
              </a:lnSpc>
              <a:spcBef>
                <a:spcPct val="0"/>
              </a:spcBef>
              <a:spcAft>
                <a:spcPct val="0"/>
              </a:spcAft>
              <a:buClrTx/>
              <a:buSzTx/>
              <a:buFont typeface="+mj-lt"/>
              <a:buAutoNum type="alphaLcPeriod" startAt="2"/>
              <a:tabLst/>
              <a:defRPr/>
            </a:pP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Bucket hashing of 10 elements (N=10)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i</a:t>
            </a:r>
            <a:r>
              <a:rPr kumimoji="0" lang="en-US" sz="12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p</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 (</a:t>
            </a:r>
            <a:r>
              <a:rPr kumimoji="0" lang="en-US" sz="1600" b="0" i="0" u="none" strike="noStrike" kern="1200" cap="none" spc="0" normalizeH="0" baseline="0" noProof="0" dirty="0" err="1">
                <a:ln>
                  <a:noFill/>
                </a:ln>
                <a:solidFill>
                  <a:srgbClr val="000000"/>
                </a:solidFill>
                <a:effectLst/>
                <a:uLnTx/>
                <a:uFillTx/>
                <a:latin typeface="Times New Roman" panose="02020603050405020304" pitchFamily="18" charset="0"/>
                <a:ea typeface="+mn-ea"/>
                <a:cs typeface="+mn-cs"/>
                <a:sym typeface="Arial"/>
              </a:rPr>
              <a:t>p</a:t>
            </a:r>
            <a:r>
              <a:rPr kumimoji="0" lang="en-US" sz="1600" b="0" i="0" u="none" strike="noStrike" kern="1200" cap="none" spc="0" normalizeH="0" baseline="-25000" noProof="0" dirty="0" err="1">
                <a:ln>
                  <a:noFill/>
                </a:ln>
                <a:solidFill>
                  <a:srgbClr val="000000"/>
                </a:solidFill>
                <a:effectLst/>
                <a:uLnTx/>
                <a:uFillTx/>
                <a:latin typeface="Times New Roman" panose="02020603050405020304" pitchFamily="18" charset="0"/>
                <a:ea typeface="+mn-ea"/>
                <a:cs typeface="+mn-cs"/>
                <a:sym typeface="Arial"/>
              </a:rPr>
              <a:t>k</a:t>
            </a:r>
            <a:r>
              <a:rPr kumimoji="0" 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 % N</a:t>
            </a:r>
          </a:p>
          <a:p>
            <a:pPr marR="0" lvl="0" algn="l" defTabSz="914400" rtl="0" eaLnBrk="0" fontAlgn="base" latinLnBrk="0" hangingPunct="0">
              <a:lnSpc>
                <a:spcPct val="100000"/>
              </a:lnSpc>
              <a:spcBef>
                <a:spcPct val="0"/>
              </a:spcBef>
              <a:spcAft>
                <a:spcPct val="0"/>
              </a:spcAft>
              <a:buClrTx/>
              <a:buSzTx/>
              <a:tabLst/>
              <a:defRPr/>
            </a:pPr>
            <a:endPar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56" name="Rectangle 29"/>
          <p:cNvSpPr>
            <a:spLocks noChangeArrowheads="1"/>
          </p:cNvSpPr>
          <p:nvPr/>
        </p:nvSpPr>
        <p:spPr bwMode="auto">
          <a:xfrm>
            <a:off x="937125" y="2861123"/>
            <a:ext cx="3084341" cy="2763164"/>
          </a:xfrm>
          <a:prstGeom prst="rect">
            <a:avLst/>
          </a:prstGeom>
          <a:solidFill>
            <a:schemeClr val="bg1"/>
          </a:solidFill>
          <a:ln w="9525" algn="ctr">
            <a:solidFill>
              <a:schemeClr val="tx1"/>
            </a:solidFill>
            <a:round/>
            <a:headEnd/>
            <a:tailEnd/>
          </a:ln>
        </p:spPr>
        <p:txBody>
          <a:bodyPr t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Array:</a:t>
            </a:r>
          </a:p>
        </p:txBody>
      </p:sp>
      <p:grpSp>
        <p:nvGrpSpPr>
          <p:cNvPr id="34" name="Group 33"/>
          <p:cNvGrpSpPr/>
          <p:nvPr/>
        </p:nvGrpSpPr>
        <p:grpSpPr>
          <a:xfrm>
            <a:off x="1099559" y="3121278"/>
            <a:ext cx="690119" cy="2362185"/>
            <a:chOff x="5853253" y="1746270"/>
            <a:chExt cx="690119" cy="2362185"/>
          </a:xfrm>
        </p:grpSpPr>
        <p:grpSp>
          <p:nvGrpSpPr>
            <p:cNvPr id="35" name="Group 2"/>
            <p:cNvGrpSpPr>
              <a:grpSpLocks/>
            </p:cNvGrpSpPr>
            <p:nvPr/>
          </p:nvGrpSpPr>
          <p:grpSpPr bwMode="auto">
            <a:xfrm>
              <a:off x="6088531" y="1753437"/>
              <a:ext cx="454841" cy="2292347"/>
              <a:chOff x="5427641" y="1844409"/>
              <a:chExt cx="455369" cy="2292433"/>
            </a:xfrm>
          </p:grpSpPr>
          <p:sp>
            <p:nvSpPr>
              <p:cNvPr id="37" name="Rectangle 7"/>
              <p:cNvSpPr>
                <a:spLocks noChangeArrowheads="1"/>
              </p:cNvSpPr>
              <p:nvPr/>
            </p:nvSpPr>
            <p:spPr bwMode="auto">
              <a:xfrm>
                <a:off x="5427643" y="1844409"/>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38" name="Rectangle 8"/>
              <p:cNvSpPr>
                <a:spLocks noChangeArrowheads="1"/>
              </p:cNvSpPr>
              <p:nvPr/>
            </p:nvSpPr>
            <p:spPr bwMode="auto">
              <a:xfrm>
                <a:off x="5427646" y="2073928"/>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39" name="Rectangle 9"/>
              <p:cNvSpPr>
                <a:spLocks noChangeArrowheads="1"/>
              </p:cNvSpPr>
              <p:nvPr/>
            </p:nvSpPr>
            <p:spPr bwMode="auto">
              <a:xfrm>
                <a:off x="5427643" y="2303447"/>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40" name="Rectangle 10"/>
              <p:cNvSpPr>
                <a:spLocks noChangeArrowheads="1"/>
              </p:cNvSpPr>
              <p:nvPr/>
            </p:nvSpPr>
            <p:spPr bwMode="auto">
              <a:xfrm>
                <a:off x="5427643" y="2532966"/>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sym typeface="Arial"/>
                </a:endParaRPr>
              </a:p>
            </p:txBody>
          </p:sp>
          <p:sp>
            <p:nvSpPr>
              <p:cNvPr id="41" name="Rectangle 11"/>
              <p:cNvSpPr>
                <a:spLocks noChangeArrowheads="1"/>
              </p:cNvSpPr>
              <p:nvPr/>
            </p:nvSpPr>
            <p:spPr bwMode="auto">
              <a:xfrm>
                <a:off x="5427643" y="2762485"/>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sym typeface="Arial"/>
                </a:endParaRPr>
              </a:p>
            </p:txBody>
          </p:sp>
          <p:sp>
            <p:nvSpPr>
              <p:cNvPr id="42" name="Rectangle 12"/>
              <p:cNvSpPr>
                <a:spLocks noChangeArrowheads="1"/>
              </p:cNvSpPr>
              <p:nvPr/>
            </p:nvSpPr>
            <p:spPr bwMode="auto">
              <a:xfrm>
                <a:off x="5427643" y="2992004"/>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sym typeface="Arial"/>
                </a:endParaRPr>
              </a:p>
            </p:txBody>
          </p:sp>
          <p:sp>
            <p:nvSpPr>
              <p:cNvPr id="43" name="Rectangle 13"/>
              <p:cNvSpPr>
                <a:spLocks noChangeArrowheads="1"/>
              </p:cNvSpPr>
              <p:nvPr/>
            </p:nvSpPr>
            <p:spPr bwMode="auto">
              <a:xfrm>
                <a:off x="5427641" y="3221523"/>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44" name="Rectangle 14"/>
              <p:cNvSpPr>
                <a:spLocks noChangeArrowheads="1"/>
              </p:cNvSpPr>
              <p:nvPr/>
            </p:nvSpPr>
            <p:spPr bwMode="auto">
              <a:xfrm>
                <a:off x="5427643" y="3451042"/>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45" name="Rectangle 15"/>
              <p:cNvSpPr>
                <a:spLocks noChangeArrowheads="1"/>
              </p:cNvSpPr>
              <p:nvPr/>
            </p:nvSpPr>
            <p:spPr bwMode="auto">
              <a:xfrm>
                <a:off x="5427643" y="3680561"/>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sp>
            <p:nvSpPr>
              <p:cNvPr id="46" name="Rectangle 16"/>
              <p:cNvSpPr>
                <a:spLocks noChangeArrowheads="1"/>
              </p:cNvSpPr>
              <p:nvPr/>
            </p:nvSpPr>
            <p:spPr bwMode="auto">
              <a:xfrm>
                <a:off x="5427643" y="3910080"/>
                <a:ext cx="455364" cy="226762"/>
              </a:xfrm>
              <a:prstGeom prst="rect">
                <a:avLst/>
              </a:prstGeom>
              <a:solidFill>
                <a:schemeClr val="bg1"/>
              </a:solidFill>
              <a:ln w="9525" algn="ctr">
                <a:solidFill>
                  <a:schemeClr val="tx1"/>
                </a:solidFill>
                <a:round/>
                <a:headEnd/>
                <a:tailEnd/>
              </a:ln>
            </p:spPr>
            <p:txBody>
              <a:bodyPr lIns="0" tIns="0" rIns="0" bIns="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endParaRPr>
              </a:p>
            </p:txBody>
          </p:sp>
        </p:grpSp>
        <p:sp>
          <p:nvSpPr>
            <p:cNvPr id="36" name="TextBox 27"/>
            <p:cNvSpPr txBox="1">
              <a:spLocks noChangeArrowheads="1"/>
            </p:cNvSpPr>
            <p:nvPr/>
          </p:nvSpPr>
          <p:spPr bwMode="auto">
            <a:xfrm>
              <a:off x="5853253" y="1746270"/>
              <a:ext cx="274434" cy="2362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0</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1</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2</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3</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4</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5</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6</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7</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8</a:t>
              </a:r>
            </a:p>
            <a:p>
              <a:pPr marL="0" marR="0" lvl="0" indent="0" algn="r" defTabSz="914400" rtl="0" eaLnBrk="0" fontAlgn="base" latinLnBrk="0" hangingPunct="0">
                <a:lnSpc>
                  <a:spcPct val="100000"/>
                </a:lnSpc>
                <a:spcBef>
                  <a:spcPct val="0"/>
                </a:spcBef>
                <a:spcAft>
                  <a:spcPts val="10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sym typeface="Arial"/>
                </a:rPr>
                <a:t>9</a:t>
              </a:r>
            </a:p>
          </p:txBody>
        </p:sp>
      </p:grpSp>
      <p:cxnSp>
        <p:nvCxnSpPr>
          <p:cNvPr id="67" name="Straight Arrow Connector 66"/>
          <p:cNvCxnSpPr/>
          <p:nvPr/>
        </p:nvCxnSpPr>
        <p:spPr bwMode="auto">
          <a:xfrm>
            <a:off x="1803740" y="3916576"/>
            <a:ext cx="23477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71" name="Straight Arrow Connector 70"/>
          <p:cNvCxnSpPr/>
          <p:nvPr/>
        </p:nvCxnSpPr>
        <p:spPr bwMode="auto">
          <a:xfrm>
            <a:off x="2397661" y="3947240"/>
            <a:ext cx="23477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79" name="Straight Arrow Connector 78"/>
          <p:cNvCxnSpPr/>
          <p:nvPr/>
        </p:nvCxnSpPr>
        <p:spPr bwMode="auto">
          <a:xfrm>
            <a:off x="1793208" y="3249741"/>
            <a:ext cx="23477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96" name="TextBox 95"/>
          <p:cNvSpPr txBox="1"/>
          <p:nvPr/>
        </p:nvSpPr>
        <p:spPr>
          <a:xfrm>
            <a:off x="2028568" y="3857511"/>
            <a:ext cx="338554" cy="184666"/>
          </a:xfrm>
          <a:prstGeom prst="rect">
            <a:avLst/>
          </a:prstGeom>
          <a:noFill/>
          <a:ln>
            <a:solidFill>
              <a:schemeClr val="tx1"/>
            </a:solidFill>
          </a:ln>
        </p:spPr>
        <p:txBody>
          <a:bodyPr wrap="none" tIns="0" bIns="0"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53</a:t>
            </a:r>
          </a:p>
        </p:txBody>
      </p:sp>
      <p:sp>
        <p:nvSpPr>
          <p:cNvPr id="106" name="TextBox 105"/>
          <p:cNvSpPr txBox="1"/>
          <p:nvPr/>
        </p:nvSpPr>
        <p:spPr>
          <a:xfrm>
            <a:off x="2041463" y="3087672"/>
            <a:ext cx="338554" cy="276999"/>
          </a:xfrm>
          <a:prstGeom prst="rect">
            <a:avLst/>
          </a:prstGeom>
          <a:noFill/>
          <a:ln>
            <a:solidFill>
              <a:schemeClr val="tx1"/>
            </a:solidFill>
          </a:ln>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10</a:t>
            </a:r>
          </a:p>
        </p:txBody>
      </p:sp>
      <p:sp>
        <p:nvSpPr>
          <p:cNvPr id="100" name="TextBox 99"/>
          <p:cNvSpPr txBox="1"/>
          <p:nvPr/>
        </p:nvSpPr>
        <p:spPr>
          <a:xfrm>
            <a:off x="2651651" y="3865917"/>
            <a:ext cx="371892" cy="184666"/>
          </a:xfrm>
          <a:prstGeom prst="rect">
            <a:avLst/>
          </a:prstGeom>
          <a:solidFill>
            <a:srgbClr val="FFFFFF"/>
          </a:solidFill>
          <a:ln>
            <a:solidFill>
              <a:schemeClr val="tx1"/>
            </a:solidFill>
          </a:ln>
        </p:spPr>
        <p:txBody>
          <a:bodyPr wrap="square" tIns="0" bIns="0"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13</a:t>
            </a:r>
          </a:p>
        </p:txBody>
      </p:sp>
      <p:cxnSp>
        <p:nvCxnSpPr>
          <p:cNvPr id="109" name="Straight Arrow Connector 108">
            <a:extLst>
              <a:ext uri="{FF2B5EF4-FFF2-40B4-BE49-F238E27FC236}">
                <a16:creationId xmlns:a16="http://schemas.microsoft.com/office/drawing/2014/main" id="{A081C119-46EA-4F12-B89E-5E305839FBAB}"/>
              </a:ext>
            </a:extLst>
          </p:cNvPr>
          <p:cNvCxnSpPr/>
          <p:nvPr/>
        </p:nvCxnSpPr>
        <p:spPr bwMode="auto">
          <a:xfrm>
            <a:off x="1803740" y="4183276"/>
            <a:ext cx="23477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10" name="Straight Arrow Connector 109">
            <a:extLst>
              <a:ext uri="{FF2B5EF4-FFF2-40B4-BE49-F238E27FC236}">
                <a16:creationId xmlns:a16="http://schemas.microsoft.com/office/drawing/2014/main" id="{DE002DB7-BC3B-41A8-9FDA-BAD117F6D2ED}"/>
              </a:ext>
            </a:extLst>
          </p:cNvPr>
          <p:cNvCxnSpPr/>
          <p:nvPr/>
        </p:nvCxnSpPr>
        <p:spPr bwMode="auto">
          <a:xfrm>
            <a:off x="2435761" y="4194890"/>
            <a:ext cx="23477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11" name="TextBox 110">
            <a:extLst>
              <a:ext uri="{FF2B5EF4-FFF2-40B4-BE49-F238E27FC236}">
                <a16:creationId xmlns:a16="http://schemas.microsoft.com/office/drawing/2014/main" id="{3A392924-C426-4DDA-BDDC-08495FCF92BB}"/>
              </a:ext>
            </a:extLst>
          </p:cNvPr>
          <p:cNvSpPr txBox="1"/>
          <p:nvPr/>
        </p:nvSpPr>
        <p:spPr>
          <a:xfrm>
            <a:off x="2028568" y="4105161"/>
            <a:ext cx="415498" cy="184666"/>
          </a:xfrm>
          <a:prstGeom prst="rect">
            <a:avLst/>
          </a:prstGeom>
          <a:noFill/>
          <a:ln>
            <a:solidFill>
              <a:schemeClr val="tx1"/>
            </a:solidFill>
          </a:ln>
        </p:spPr>
        <p:txBody>
          <a:bodyPr wrap="none" tIns="0" bIns="0"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174</a:t>
            </a:r>
          </a:p>
        </p:txBody>
      </p:sp>
      <p:sp>
        <p:nvSpPr>
          <p:cNvPr id="112" name="TextBox 111">
            <a:extLst>
              <a:ext uri="{FF2B5EF4-FFF2-40B4-BE49-F238E27FC236}">
                <a16:creationId xmlns:a16="http://schemas.microsoft.com/office/drawing/2014/main" id="{E18DB4AD-CE12-416F-91DD-F74777693646}"/>
              </a:ext>
            </a:extLst>
          </p:cNvPr>
          <p:cNvSpPr txBox="1"/>
          <p:nvPr/>
        </p:nvSpPr>
        <p:spPr>
          <a:xfrm>
            <a:off x="2670701" y="4113567"/>
            <a:ext cx="371892" cy="184666"/>
          </a:xfrm>
          <a:prstGeom prst="rect">
            <a:avLst/>
          </a:prstGeom>
          <a:solidFill>
            <a:srgbClr val="FFFFFF"/>
          </a:solidFill>
          <a:ln>
            <a:solidFill>
              <a:schemeClr val="tx1"/>
            </a:solidFill>
          </a:ln>
        </p:spPr>
        <p:txBody>
          <a:bodyPr wrap="square" tIns="0" bIns="0"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24</a:t>
            </a:r>
          </a:p>
        </p:txBody>
      </p:sp>
      <p:cxnSp>
        <p:nvCxnSpPr>
          <p:cNvPr id="113" name="Straight Arrow Connector 112">
            <a:extLst>
              <a:ext uri="{FF2B5EF4-FFF2-40B4-BE49-F238E27FC236}">
                <a16:creationId xmlns:a16="http://schemas.microsoft.com/office/drawing/2014/main" id="{AEC7DBFB-8FF3-4978-B40F-D167AE7D7933}"/>
              </a:ext>
            </a:extLst>
          </p:cNvPr>
          <p:cNvCxnSpPr/>
          <p:nvPr/>
        </p:nvCxnSpPr>
        <p:spPr bwMode="auto">
          <a:xfrm>
            <a:off x="1807495" y="4621341"/>
            <a:ext cx="23477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14" name="TextBox 113">
            <a:extLst>
              <a:ext uri="{FF2B5EF4-FFF2-40B4-BE49-F238E27FC236}">
                <a16:creationId xmlns:a16="http://schemas.microsoft.com/office/drawing/2014/main" id="{0ED63881-0392-404E-BCB2-D65DD348FD78}"/>
              </a:ext>
            </a:extLst>
          </p:cNvPr>
          <p:cNvSpPr txBox="1"/>
          <p:nvPr/>
        </p:nvSpPr>
        <p:spPr>
          <a:xfrm>
            <a:off x="2036700" y="4497372"/>
            <a:ext cx="338554" cy="184666"/>
          </a:xfrm>
          <a:prstGeom prst="rect">
            <a:avLst/>
          </a:prstGeom>
          <a:noFill/>
          <a:ln>
            <a:solidFill>
              <a:schemeClr val="tx1"/>
            </a:solidFill>
          </a:ln>
        </p:spPr>
        <p:txBody>
          <a:bodyPr wrap="none" tIns="0" bIns="0"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26</a:t>
            </a:r>
          </a:p>
        </p:txBody>
      </p:sp>
      <p:cxnSp>
        <p:nvCxnSpPr>
          <p:cNvPr id="115" name="Straight Arrow Connector 114">
            <a:extLst>
              <a:ext uri="{FF2B5EF4-FFF2-40B4-BE49-F238E27FC236}">
                <a16:creationId xmlns:a16="http://schemas.microsoft.com/office/drawing/2014/main" id="{210387CD-28AC-4594-8303-023270CAEEF2}"/>
              </a:ext>
            </a:extLst>
          </p:cNvPr>
          <p:cNvCxnSpPr/>
          <p:nvPr/>
        </p:nvCxnSpPr>
        <p:spPr bwMode="auto">
          <a:xfrm>
            <a:off x="1807495" y="4849941"/>
            <a:ext cx="23477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16" name="TextBox 115">
            <a:extLst>
              <a:ext uri="{FF2B5EF4-FFF2-40B4-BE49-F238E27FC236}">
                <a16:creationId xmlns:a16="http://schemas.microsoft.com/office/drawing/2014/main" id="{2AEE9409-7DE3-4D86-822A-CAEE10E21EFA}"/>
              </a:ext>
            </a:extLst>
          </p:cNvPr>
          <p:cNvSpPr txBox="1"/>
          <p:nvPr/>
        </p:nvSpPr>
        <p:spPr>
          <a:xfrm>
            <a:off x="2036700" y="4725972"/>
            <a:ext cx="338554" cy="184666"/>
          </a:xfrm>
          <a:prstGeom prst="rect">
            <a:avLst/>
          </a:prstGeom>
          <a:noFill/>
          <a:ln>
            <a:solidFill>
              <a:schemeClr val="tx1"/>
            </a:solidFill>
          </a:ln>
        </p:spPr>
        <p:txBody>
          <a:bodyPr wrap="none" tIns="0" bIns="0"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27</a:t>
            </a:r>
          </a:p>
        </p:txBody>
      </p:sp>
      <p:cxnSp>
        <p:nvCxnSpPr>
          <p:cNvPr id="117" name="Straight Arrow Connector 116">
            <a:extLst>
              <a:ext uri="{FF2B5EF4-FFF2-40B4-BE49-F238E27FC236}">
                <a16:creationId xmlns:a16="http://schemas.microsoft.com/office/drawing/2014/main" id="{1C14F3CC-3F3E-4F60-ACD5-52EFEE7151E6}"/>
              </a:ext>
            </a:extLst>
          </p:cNvPr>
          <p:cNvCxnSpPr/>
          <p:nvPr/>
        </p:nvCxnSpPr>
        <p:spPr bwMode="auto">
          <a:xfrm>
            <a:off x="1807493" y="5097591"/>
            <a:ext cx="23477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18" name="TextBox 117">
            <a:extLst>
              <a:ext uri="{FF2B5EF4-FFF2-40B4-BE49-F238E27FC236}">
                <a16:creationId xmlns:a16="http://schemas.microsoft.com/office/drawing/2014/main" id="{8D460231-A323-4A5C-BD8C-9F0BBBBC238D}"/>
              </a:ext>
            </a:extLst>
          </p:cNvPr>
          <p:cNvSpPr txBox="1"/>
          <p:nvPr/>
        </p:nvSpPr>
        <p:spPr>
          <a:xfrm>
            <a:off x="2036698" y="4973622"/>
            <a:ext cx="415498" cy="184666"/>
          </a:xfrm>
          <a:prstGeom prst="rect">
            <a:avLst/>
          </a:prstGeom>
          <a:noFill/>
          <a:ln>
            <a:solidFill>
              <a:schemeClr val="tx1"/>
            </a:solidFill>
          </a:ln>
        </p:spPr>
        <p:txBody>
          <a:bodyPr wrap="none" tIns="0" bIns="0"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138</a:t>
            </a:r>
          </a:p>
        </p:txBody>
      </p:sp>
      <p:cxnSp>
        <p:nvCxnSpPr>
          <p:cNvPr id="119" name="Straight Arrow Connector 118">
            <a:extLst>
              <a:ext uri="{FF2B5EF4-FFF2-40B4-BE49-F238E27FC236}">
                <a16:creationId xmlns:a16="http://schemas.microsoft.com/office/drawing/2014/main" id="{C771BED9-E54D-46A9-9507-4704A3E6E56E}"/>
              </a:ext>
            </a:extLst>
          </p:cNvPr>
          <p:cNvCxnSpPr/>
          <p:nvPr/>
        </p:nvCxnSpPr>
        <p:spPr bwMode="auto">
          <a:xfrm>
            <a:off x="1796610" y="5328912"/>
            <a:ext cx="23477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20" name="TextBox 119">
            <a:extLst>
              <a:ext uri="{FF2B5EF4-FFF2-40B4-BE49-F238E27FC236}">
                <a16:creationId xmlns:a16="http://schemas.microsoft.com/office/drawing/2014/main" id="{2EB62DFF-B00B-41FB-BD77-A7000A7B658E}"/>
              </a:ext>
            </a:extLst>
          </p:cNvPr>
          <p:cNvSpPr txBox="1"/>
          <p:nvPr/>
        </p:nvSpPr>
        <p:spPr>
          <a:xfrm>
            <a:off x="2683721" y="5230797"/>
            <a:ext cx="338554" cy="184666"/>
          </a:xfrm>
          <a:prstGeom prst="rect">
            <a:avLst/>
          </a:prstGeom>
          <a:noFill/>
          <a:ln>
            <a:solidFill>
              <a:schemeClr val="tx1"/>
            </a:solidFill>
          </a:ln>
        </p:spPr>
        <p:txBody>
          <a:bodyPr wrap="none" tIns="0" bIns="0"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49</a:t>
            </a:r>
          </a:p>
        </p:txBody>
      </p:sp>
      <p:sp>
        <p:nvSpPr>
          <p:cNvPr id="121" name="TextBox 120">
            <a:extLst>
              <a:ext uri="{FF2B5EF4-FFF2-40B4-BE49-F238E27FC236}">
                <a16:creationId xmlns:a16="http://schemas.microsoft.com/office/drawing/2014/main" id="{710C016A-74C3-41B5-8B93-93312D4B21C8}"/>
              </a:ext>
            </a:extLst>
          </p:cNvPr>
          <p:cNvSpPr txBox="1"/>
          <p:nvPr/>
        </p:nvSpPr>
        <p:spPr>
          <a:xfrm>
            <a:off x="2036698" y="5235559"/>
            <a:ext cx="415498" cy="184666"/>
          </a:xfrm>
          <a:prstGeom prst="rect">
            <a:avLst/>
          </a:prstGeom>
          <a:noFill/>
          <a:ln>
            <a:solidFill>
              <a:schemeClr val="tx1"/>
            </a:solidFill>
          </a:ln>
        </p:spPr>
        <p:txBody>
          <a:bodyPr wrap="none" tIns="0" bIns="0"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sym typeface="Arial"/>
              </a:rPr>
              <a:t>109</a:t>
            </a:r>
          </a:p>
        </p:txBody>
      </p:sp>
      <p:cxnSp>
        <p:nvCxnSpPr>
          <p:cNvPr id="122" name="Straight Arrow Connector 121">
            <a:extLst>
              <a:ext uri="{FF2B5EF4-FFF2-40B4-BE49-F238E27FC236}">
                <a16:creationId xmlns:a16="http://schemas.microsoft.com/office/drawing/2014/main" id="{3610DFCE-9BA7-4631-BFE5-5A0FA619F5D4}"/>
              </a:ext>
            </a:extLst>
          </p:cNvPr>
          <p:cNvCxnSpPr/>
          <p:nvPr/>
        </p:nvCxnSpPr>
        <p:spPr bwMode="auto">
          <a:xfrm>
            <a:off x="2449073" y="5328912"/>
            <a:ext cx="234777"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47" name="Title 1"/>
          <p:cNvSpPr txBox="1">
            <a:spLocks/>
          </p:cNvSpPr>
          <p:nvPr/>
        </p:nvSpPr>
        <p:spPr>
          <a:xfrm>
            <a:off x="387039" y="158902"/>
            <a:ext cx="8384428" cy="816042"/>
          </a:xfrm>
          <a:prstGeom prst="rect">
            <a:avLst/>
          </a:prstGeom>
        </p:spPr>
        <p:txBody>
          <a:bodyPr>
            <a:normAutofit fontScale="97500"/>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eaLnBrk="0" fontAlgn="base" hangingPunct="0">
              <a:spcBef>
                <a:spcPct val="0"/>
              </a:spcBef>
              <a:spcAft>
                <a:spcPct val="0"/>
              </a:spcAft>
              <a:defRPr sz="4400">
                <a:solidFill>
                  <a:schemeClr val="tx2"/>
                </a:solidFill>
                <a:latin typeface="Times New Roman" pitchFamily="18" charset="0"/>
              </a:defRPr>
            </a:lvl6pPr>
            <a:lvl7pPr marL="914400" algn="ctr" rtl="0" eaLnBrk="0" fontAlgn="base" hangingPunct="0">
              <a:spcBef>
                <a:spcPct val="0"/>
              </a:spcBef>
              <a:spcAft>
                <a:spcPct val="0"/>
              </a:spcAft>
              <a:defRPr sz="4400">
                <a:solidFill>
                  <a:schemeClr val="tx2"/>
                </a:solidFill>
                <a:latin typeface="Times New Roman" pitchFamily="18" charset="0"/>
              </a:defRPr>
            </a:lvl7pPr>
            <a:lvl8pPr marL="1371600" algn="ctr" rtl="0" eaLnBrk="0" fontAlgn="base" hangingPunct="0">
              <a:spcBef>
                <a:spcPct val="0"/>
              </a:spcBef>
              <a:spcAft>
                <a:spcPct val="0"/>
              </a:spcAft>
              <a:defRPr sz="4400">
                <a:solidFill>
                  <a:schemeClr val="tx2"/>
                </a:solidFill>
                <a:latin typeface="Times New Roman" pitchFamily="18" charset="0"/>
              </a:defRPr>
            </a:lvl8pPr>
            <a:lvl9pPr marL="1828800" algn="ctr" rtl="0" eaLnBrk="0" fontAlgn="base" hangingPunct="0">
              <a:spcBef>
                <a:spcPct val="0"/>
              </a:spcBef>
              <a:spcAft>
                <a:spcPct val="0"/>
              </a:spcAft>
              <a:defRPr sz="4400">
                <a:solidFill>
                  <a:schemeClr val="tx2"/>
                </a:solidFill>
                <a:latin typeface="Times New Roman" pitchFamily="18" charset="0"/>
              </a:defRPr>
            </a:lvl9pPr>
          </a:lstStyle>
          <a:p>
            <a:pPr algn="l"/>
            <a:r>
              <a:rPr lang="en-US" sz="4000" b="1" dirty="0">
                <a:solidFill>
                  <a:srgbClr val="007FA3"/>
                </a:solidFill>
                <a:latin typeface="Times New Roman"/>
                <a:ea typeface="Times New Roman"/>
                <a:cs typeface="Times New Roman"/>
                <a:sym typeface="Times New Roman"/>
              </a:rPr>
              <a:t>Separate Chaining | Example</a:t>
            </a:r>
          </a:p>
        </p:txBody>
      </p:sp>
    </p:spTree>
    <p:extLst>
      <p:ext uri="{BB962C8B-B14F-4D97-AF65-F5344CB8AC3E}">
        <p14:creationId xmlns:p14="http://schemas.microsoft.com/office/powerpoint/2010/main" val="11674992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itle 1"/>
          <p:cNvSpPr txBox="1">
            <a:spLocks noGrp="1"/>
          </p:cNvSpPr>
          <p:nvPr>
            <p:ph type="title"/>
          </p:nvPr>
        </p:nvSpPr>
        <p:spPr>
          <a:prstGeom prst="rect">
            <a:avLst/>
          </a:prstGeom>
        </p:spPr>
        <p:txBody>
          <a:bodyPr>
            <a:normAutofit fontScale="90000"/>
          </a:bodyPr>
          <a:lstStyle/>
          <a:p>
            <a:r>
              <a:t>Separate Chaining</a:t>
            </a:r>
          </a:p>
        </p:txBody>
      </p:sp>
      <p:sp>
        <p:nvSpPr>
          <p:cNvPr id="148" name="FIGURE 22-10a Inserting a new entry into a linked bucket according to the nature of the integer search keys"/>
          <p:cNvSpPr txBox="1">
            <a:spLocks noGrp="1"/>
          </p:cNvSpPr>
          <p:nvPr>
            <p:ph type="body" sz="quarter" idx="1"/>
          </p:nvPr>
        </p:nvSpPr>
        <p:spPr>
          <a:xfrm>
            <a:off x="391417" y="5497323"/>
            <a:ext cx="8229600" cy="807815"/>
          </a:xfrm>
          <a:prstGeom prst="rect">
            <a:avLst/>
          </a:prstGeom>
        </p:spPr>
        <p:txBody>
          <a:bodyPr>
            <a:normAutofit/>
          </a:bodyPr>
          <a:lstStyle>
            <a:lvl1pPr defTabSz="448055">
              <a:defRPr sz="2156"/>
            </a:lvl1pPr>
          </a:lstStyle>
          <a:p>
            <a:r>
              <a:rPr sz="1800" b="0" dirty="0"/>
              <a:t>Inserting a new entry into a linked bucket according to the nature of the integer search keys</a:t>
            </a:r>
          </a:p>
        </p:txBody>
      </p:sp>
      <p:pic>
        <p:nvPicPr>
          <p:cNvPr id="149" name="A diagram illustrates 3 sections with a hash table. A location in the hash table points to a linked list consisting of 3 nodes. Each node has 3 parts as follows. key, value, and a pointer to the next node. unsorted and possibly duplicate keys. When duplicate search keys are allowed, ass an entry to the beginning of an unsorted chain.&#10;&#10;Picture 2" descr="A diagram illustrates 3 sections with a hash table. A location in the hash table points to a linked list consisting of 3 nodes. Each node has 3 parts as follows. key, value, and a pointer to the next node. unsorted and possibly duplicate keys. When duplicate search keys are allowed, ass an entry to the beginning of an unsorted chain.Picture 2"/>
          <p:cNvPicPr>
            <a:picLocks noChangeAspect="1"/>
          </p:cNvPicPr>
          <p:nvPr/>
        </p:nvPicPr>
        <p:blipFill>
          <a:blip r:embed="rId2">
            <a:extLst/>
          </a:blip>
          <a:stretch>
            <a:fillRect/>
          </a:stretch>
        </p:blipFill>
        <p:spPr>
          <a:xfrm>
            <a:off x="249435" y="1508749"/>
            <a:ext cx="7933764" cy="3394517"/>
          </a:xfrm>
          <a:prstGeom prst="rect">
            <a:avLst/>
          </a:prstGeom>
          <a:ln w="12700">
            <a:miter lim="400000"/>
          </a:ln>
        </p:spPr>
      </p:pic>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itle 1"/>
          <p:cNvSpPr txBox="1">
            <a:spLocks noGrp="1"/>
          </p:cNvSpPr>
          <p:nvPr>
            <p:ph type="title"/>
          </p:nvPr>
        </p:nvSpPr>
        <p:spPr>
          <a:prstGeom prst="rect">
            <a:avLst/>
          </a:prstGeom>
        </p:spPr>
        <p:txBody>
          <a:bodyPr>
            <a:normAutofit fontScale="90000"/>
          </a:bodyPr>
          <a:lstStyle/>
          <a:p>
            <a:r>
              <a:t>Separate Chaining</a:t>
            </a:r>
          </a:p>
        </p:txBody>
      </p:sp>
      <p:sp>
        <p:nvSpPr>
          <p:cNvPr id="152" name="FIGURE 22-10b Inserting a new entry into a linked bucket according to the nature of the integer search keys"/>
          <p:cNvSpPr txBox="1">
            <a:spLocks noGrp="1"/>
          </p:cNvSpPr>
          <p:nvPr>
            <p:ph type="body" sz="quarter" idx="1"/>
          </p:nvPr>
        </p:nvSpPr>
        <p:spPr>
          <a:xfrm>
            <a:off x="457200" y="5604201"/>
            <a:ext cx="8229600" cy="807815"/>
          </a:xfrm>
          <a:prstGeom prst="rect">
            <a:avLst/>
          </a:prstGeom>
        </p:spPr>
        <p:txBody>
          <a:bodyPr>
            <a:normAutofit/>
          </a:bodyPr>
          <a:lstStyle>
            <a:lvl1pPr defTabSz="448055">
              <a:defRPr sz="2156"/>
            </a:lvl1pPr>
          </a:lstStyle>
          <a:p>
            <a:r>
              <a:rPr sz="1800" b="0" dirty="0"/>
              <a:t>Inserting a new entry into a linked bucket according to the nature of the integer search keys</a:t>
            </a:r>
          </a:p>
        </p:txBody>
      </p:sp>
      <p:pic>
        <p:nvPicPr>
          <p:cNvPr id="153" name="A diagram illustrates 3 sections with a hash table. A location in the hash table points to a linked list consisting of 3 nodes. Each node has 3 parts as follows. key, value, and a pointer to the next node. Unsorted and distinct keys. When search keys are distinct, ass an entry to the end of an unsorted chain." descr="A diagram illustrates 3 sections with a hash table. A location in the hash table points to a linked list consisting of 3 nodes. Each node has 3 parts as follows. key, value, and a pointer to the next node. Unsorted and distinct keys. When search keys are distinct, ass an entry to the end of an unsorted chain."/>
          <p:cNvPicPr>
            <a:picLocks noChangeAspect="1"/>
          </p:cNvPicPr>
          <p:nvPr/>
        </p:nvPicPr>
        <p:blipFill>
          <a:blip r:embed="rId2">
            <a:extLst/>
          </a:blip>
          <a:stretch>
            <a:fillRect/>
          </a:stretch>
        </p:blipFill>
        <p:spPr>
          <a:xfrm>
            <a:off x="190834" y="1506741"/>
            <a:ext cx="8762332" cy="3398534"/>
          </a:xfrm>
          <a:prstGeom prst="rect">
            <a:avLst/>
          </a:prstGeom>
          <a:ln w="12700">
            <a:miter lim="400000"/>
          </a:ln>
        </p:spPr>
      </p:pic>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itle 1"/>
          <p:cNvSpPr txBox="1">
            <a:spLocks noGrp="1"/>
          </p:cNvSpPr>
          <p:nvPr>
            <p:ph type="title"/>
          </p:nvPr>
        </p:nvSpPr>
        <p:spPr>
          <a:xfrm>
            <a:off x="249435" y="149920"/>
            <a:ext cx="8513565" cy="807816"/>
          </a:xfrm>
          <a:prstGeom prst="rect">
            <a:avLst/>
          </a:prstGeom>
        </p:spPr>
        <p:txBody>
          <a:bodyPr>
            <a:normAutofit fontScale="90000"/>
          </a:bodyPr>
          <a:lstStyle/>
          <a:p>
            <a:r>
              <a:rPr dirty="0"/>
              <a:t>Separate Chaining</a:t>
            </a:r>
          </a:p>
        </p:txBody>
      </p:sp>
      <p:sp>
        <p:nvSpPr>
          <p:cNvPr id="156" name="FIGURE 22-10c Inserting a new entry into a linked bucket according to the nature of the integer search keys"/>
          <p:cNvSpPr txBox="1">
            <a:spLocks noGrp="1"/>
          </p:cNvSpPr>
          <p:nvPr>
            <p:ph type="body" sz="quarter" idx="1"/>
          </p:nvPr>
        </p:nvSpPr>
        <p:spPr>
          <a:xfrm>
            <a:off x="443971" y="5719972"/>
            <a:ext cx="8229601" cy="709737"/>
          </a:xfrm>
          <a:prstGeom prst="rect">
            <a:avLst/>
          </a:prstGeom>
        </p:spPr>
        <p:txBody>
          <a:bodyPr>
            <a:noAutofit/>
          </a:bodyPr>
          <a:lstStyle>
            <a:lvl1pPr defTabSz="384047">
              <a:defRPr sz="1848"/>
            </a:lvl1pPr>
          </a:lstStyle>
          <a:p>
            <a:r>
              <a:rPr sz="2000" b="0" dirty="0"/>
              <a:t>Inserting a new entry into a linked bucket according to the nature of the integer search keys</a:t>
            </a:r>
          </a:p>
        </p:txBody>
      </p:sp>
      <p:pic>
        <p:nvPicPr>
          <p:cNvPr id="157" name="A diagram illustrates 3 sections with a hash table. A location in the hash table points to a linked list consisting of 3 nodes. Each node has 3 parts as follows. key, value, and a pointer to the next node. Sorted and distinct keys. When the search keys are distinct, add an entry in sorted order to a sorted chain." descr="A diagram illustrates 3 sections with a hash table. A location in the hash table points to a linked list consisting of 3 nodes. Each node has 3 parts as follows. key, value, and a pointer to the next node. Sorted and distinct keys. When the search keys are distinct, add an entry in sorted order to a sorted chain."/>
          <p:cNvPicPr>
            <a:picLocks noChangeAspect="1"/>
          </p:cNvPicPr>
          <p:nvPr/>
        </p:nvPicPr>
        <p:blipFill>
          <a:blip r:embed="rId2">
            <a:extLst/>
          </a:blip>
          <a:stretch>
            <a:fillRect/>
          </a:stretch>
        </p:blipFill>
        <p:spPr>
          <a:xfrm>
            <a:off x="249435" y="1450649"/>
            <a:ext cx="7908719" cy="3372502"/>
          </a:xfrm>
          <a:prstGeom prst="rect">
            <a:avLst/>
          </a:prstGeom>
          <a:ln w="12700">
            <a:miter lim="400000"/>
          </a:ln>
        </p:spPr>
      </p:pic>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1"/>
          <p:cNvSpPr txBox="1">
            <a:spLocks noGrp="1"/>
          </p:cNvSpPr>
          <p:nvPr>
            <p:ph type="title"/>
          </p:nvPr>
        </p:nvSpPr>
        <p:spPr>
          <a:xfrm>
            <a:off x="416278" y="191911"/>
            <a:ext cx="8513234" cy="816042"/>
          </a:xfrm>
          <a:prstGeom prst="rect">
            <a:avLst/>
          </a:prstGeom>
        </p:spPr>
        <p:txBody>
          <a:bodyPr>
            <a:normAutofit fontScale="90000"/>
          </a:bodyPr>
          <a:lstStyle/>
          <a:p>
            <a:r>
              <a:rPr lang="en-US" dirty="0"/>
              <a:t>Objectives of Hash Function</a:t>
            </a:r>
            <a:endParaRPr dirty="0"/>
          </a:p>
        </p:txBody>
      </p:sp>
      <p:sp>
        <p:nvSpPr>
          <p:cNvPr id="50" name="Content Placeholder 4"/>
          <p:cNvSpPr txBox="1">
            <a:spLocks noGrp="1"/>
          </p:cNvSpPr>
          <p:nvPr>
            <p:ph type="body" idx="1"/>
          </p:nvPr>
        </p:nvSpPr>
        <p:spPr>
          <a:xfrm>
            <a:off x="193774" y="1106887"/>
            <a:ext cx="8642152" cy="5031976"/>
          </a:xfrm>
          <a:prstGeom prst="rect">
            <a:avLst/>
          </a:prstGeom>
        </p:spPr>
        <p:txBody>
          <a:bodyPr/>
          <a:lstStyle/>
          <a:p>
            <a:r>
              <a:rPr lang="en-US" dirty="0"/>
              <a:t>Minimize collisions</a:t>
            </a:r>
          </a:p>
          <a:p>
            <a:r>
              <a:rPr lang="en-US" dirty="0"/>
              <a:t>Uniform distribution of hash values</a:t>
            </a:r>
          </a:p>
          <a:p>
            <a:r>
              <a:rPr lang="en-US" dirty="0"/>
              <a:t>Easy to calculate</a:t>
            </a:r>
          </a:p>
          <a:p>
            <a:r>
              <a:rPr lang="en-US" dirty="0"/>
              <a:t>Resolve any collisions</a:t>
            </a:r>
          </a:p>
          <a:p>
            <a:endParaRPr lang="en-US" dirty="0"/>
          </a:p>
          <a:p>
            <a:endParaRPr lang="en-US" dirty="0"/>
          </a:p>
          <a:p>
            <a:endParaRPr lang="en-US" dirty="0"/>
          </a:p>
          <a:p>
            <a:endParaRPr lang="en-US" dirty="0"/>
          </a:p>
          <a:p>
            <a:pPr algn="r"/>
            <a:r>
              <a:rPr lang="en-US" sz="1200" dirty="0"/>
              <a:t>Source: https://www.youtube.com/watch?v=KyUTuwz_b7Q&amp;list=RDCMUCSX3MR0gnKDxyXAyljWzm0Q&amp;index=1</a:t>
            </a:r>
            <a:endParaRPr sz="1200" dirty="0"/>
          </a:p>
        </p:txBody>
      </p:sp>
    </p:spTree>
    <p:extLst>
      <p:ext uri="{BB962C8B-B14F-4D97-AF65-F5344CB8AC3E}">
        <p14:creationId xmlns:p14="http://schemas.microsoft.com/office/powerpoint/2010/main" val="2409385965"/>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1"/>
          <p:cNvSpPr txBox="1">
            <a:spLocks noGrp="1"/>
          </p:cNvSpPr>
          <p:nvPr>
            <p:ph type="title"/>
          </p:nvPr>
        </p:nvSpPr>
        <p:spPr>
          <a:xfrm>
            <a:off x="416278" y="191911"/>
            <a:ext cx="8513234" cy="816042"/>
          </a:xfrm>
          <a:prstGeom prst="rect">
            <a:avLst/>
          </a:prstGeom>
        </p:spPr>
        <p:txBody>
          <a:bodyPr>
            <a:normAutofit fontScale="90000"/>
          </a:bodyPr>
          <a:lstStyle/>
          <a:p>
            <a:r>
              <a:rPr dirty="0"/>
              <a:t>Efficiency of Hashing</a:t>
            </a:r>
          </a:p>
        </p:txBody>
      </p:sp>
      <p:sp>
        <p:nvSpPr>
          <p:cNvPr id="50" name="Content Placeholder 4"/>
          <p:cNvSpPr txBox="1">
            <a:spLocks noGrp="1"/>
          </p:cNvSpPr>
          <p:nvPr>
            <p:ph type="body" idx="1"/>
          </p:nvPr>
        </p:nvSpPr>
        <p:spPr>
          <a:xfrm>
            <a:off x="193774" y="1106887"/>
            <a:ext cx="8642152" cy="5031976"/>
          </a:xfrm>
          <a:prstGeom prst="rect">
            <a:avLst/>
          </a:prstGeom>
        </p:spPr>
        <p:txBody>
          <a:bodyPr/>
          <a:lstStyle/>
          <a:p>
            <a:r>
              <a:rPr dirty="0"/>
              <a:t>Observations about the time efficiency of these operations</a:t>
            </a:r>
          </a:p>
          <a:p>
            <a:pPr lvl="1"/>
            <a:r>
              <a:rPr sz="2000" dirty="0"/>
              <a:t>Successful </a:t>
            </a:r>
            <a:r>
              <a:rPr sz="2000" b="1" dirty="0"/>
              <a:t>retrieval</a:t>
            </a:r>
            <a:r>
              <a:rPr sz="2000" dirty="0"/>
              <a:t>/removal has same efficiency as successful </a:t>
            </a:r>
            <a:r>
              <a:rPr sz="2000" b="1" dirty="0"/>
              <a:t>search</a:t>
            </a:r>
          </a:p>
          <a:p>
            <a:pPr lvl="1"/>
            <a:r>
              <a:rPr sz="2000" dirty="0"/>
              <a:t>Unsuccessful retrieval/removal has same efficiency as unsuccessful search</a:t>
            </a:r>
          </a:p>
          <a:p>
            <a:pPr lvl="1"/>
            <a:r>
              <a:rPr sz="2000" dirty="0"/>
              <a:t>Successful addition has same efficiency as unsuccessful search</a:t>
            </a:r>
          </a:p>
          <a:p>
            <a:pPr lvl="1"/>
            <a:r>
              <a:rPr sz="2000" dirty="0"/>
              <a:t>Unsuccessful addition has same efficiency as successful search</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232" y="201880"/>
            <a:ext cx="8513234" cy="662278"/>
          </a:xfrm>
        </p:spPr>
        <p:txBody>
          <a:bodyPr>
            <a:normAutofit fontScale="90000"/>
          </a:bodyPr>
          <a:lstStyle/>
          <a:p>
            <a:r>
              <a:rPr lang="en-US" dirty="0"/>
              <a:t>Hashing</a:t>
            </a:r>
          </a:p>
        </p:txBody>
      </p:sp>
      <p:sp>
        <p:nvSpPr>
          <p:cNvPr id="3" name="Content Placeholder 2"/>
          <p:cNvSpPr>
            <a:spLocks noGrp="1"/>
          </p:cNvSpPr>
          <p:nvPr>
            <p:ph idx="1"/>
          </p:nvPr>
        </p:nvSpPr>
        <p:spPr>
          <a:xfrm>
            <a:off x="400049" y="1091902"/>
            <a:ext cx="8171195" cy="3248086"/>
          </a:xfrm>
        </p:spPr>
        <p:txBody>
          <a:bodyPr>
            <a:normAutofit/>
          </a:bodyPr>
          <a:lstStyle/>
          <a:p>
            <a:r>
              <a:rPr lang="en-US" b="1" dirty="0">
                <a:solidFill>
                  <a:srgbClr val="7030A0"/>
                </a:solidFill>
              </a:rPr>
              <a:t>Hash table</a:t>
            </a:r>
            <a:r>
              <a:rPr lang="en-US" b="1" dirty="0"/>
              <a:t> </a:t>
            </a:r>
            <a:r>
              <a:rPr lang="en-US" dirty="0"/>
              <a:t>can be used to find elements in a data structure quickly without performing a search </a:t>
            </a:r>
          </a:p>
          <a:p>
            <a:pPr lvl="1"/>
            <a:r>
              <a:rPr lang="en-US" sz="2000" dirty="0"/>
              <a:t>Determine an index into a table using only an entry’s search key</a:t>
            </a:r>
          </a:p>
          <a:p>
            <a:pPr eaLnBrk="1" hangingPunct="1">
              <a:spcBef>
                <a:spcPts val="1200"/>
              </a:spcBef>
            </a:pPr>
            <a:r>
              <a:rPr lang="en-US" dirty="0"/>
              <a:t>A </a:t>
            </a:r>
            <a:r>
              <a:rPr lang="en-US" b="1" dirty="0">
                <a:solidFill>
                  <a:srgbClr val="7030A0"/>
                </a:solidFill>
              </a:rPr>
              <a:t>hash function </a:t>
            </a:r>
            <a:r>
              <a:rPr lang="en-US" dirty="0"/>
              <a:t>computes an integer value </a:t>
            </a:r>
            <a:r>
              <a:rPr lang="en-US" b="1" dirty="0">
                <a:solidFill>
                  <a:srgbClr val="7030A0"/>
                </a:solidFill>
              </a:rPr>
              <a:t>hash code </a:t>
            </a:r>
            <a:r>
              <a:rPr lang="en-US" dirty="0"/>
              <a:t>from an object </a:t>
            </a:r>
          </a:p>
          <a:p>
            <a:pPr lvl="1">
              <a:spcBef>
                <a:spcPts val="1200"/>
              </a:spcBef>
            </a:pPr>
            <a:r>
              <a:rPr lang="en-US" dirty="0"/>
              <a:t>A </a:t>
            </a:r>
            <a:r>
              <a:rPr lang="en-US" dirty="0">
                <a:solidFill>
                  <a:srgbClr val="FF0000"/>
                </a:solidFill>
              </a:rPr>
              <a:t>function</a:t>
            </a:r>
            <a:r>
              <a:rPr lang="en-US" dirty="0"/>
              <a:t>, </a:t>
            </a:r>
            <a:r>
              <a:rPr lang="en-US" b="1" dirty="0">
                <a:latin typeface="Courier New" pitchFamily="49" charset="0"/>
              </a:rPr>
              <a:t>h</a:t>
            </a:r>
            <a:r>
              <a:rPr lang="en-US" dirty="0"/>
              <a:t>, used to </a:t>
            </a:r>
            <a:r>
              <a:rPr lang="en-US" dirty="0">
                <a:solidFill>
                  <a:srgbClr val="FF0000"/>
                </a:solidFill>
              </a:rPr>
              <a:t>map a key</a:t>
            </a:r>
            <a:r>
              <a:rPr lang="en-US" dirty="0"/>
              <a:t>, </a:t>
            </a:r>
            <a:r>
              <a:rPr lang="en-US" b="1" dirty="0">
                <a:latin typeface="Courier New" pitchFamily="49" charset="0"/>
              </a:rPr>
              <a:t>k</a:t>
            </a:r>
            <a:r>
              <a:rPr lang="en-US" dirty="0"/>
              <a:t>, into a </a:t>
            </a:r>
            <a:r>
              <a:rPr lang="en-US" dirty="0">
                <a:solidFill>
                  <a:srgbClr val="FF0000"/>
                </a:solidFill>
              </a:rPr>
              <a:t>location</a:t>
            </a:r>
            <a:r>
              <a:rPr lang="en-US" dirty="0"/>
              <a:t>, </a:t>
            </a:r>
            <a:r>
              <a:rPr lang="en-US" b="1" dirty="0" err="1">
                <a:latin typeface="Courier New" pitchFamily="49" charset="0"/>
              </a:rPr>
              <a:t>i</a:t>
            </a:r>
            <a:r>
              <a:rPr lang="en-US" sz="1800" b="1" dirty="0" err="1">
                <a:latin typeface="Courier New" pitchFamily="49" charset="0"/>
              </a:rPr>
              <a:t>p</a:t>
            </a:r>
            <a:r>
              <a:rPr lang="en-US" dirty="0"/>
              <a:t> in the primary storage area</a:t>
            </a:r>
            <a:endParaRPr lang="en-US" b="1" dirty="0">
              <a:latin typeface="Courier New" pitchFamily="49" charset="0"/>
            </a:endParaRPr>
          </a:p>
        </p:txBody>
      </p:sp>
      <p:sp>
        <p:nvSpPr>
          <p:cNvPr id="4" name="Text Box 29"/>
          <p:cNvSpPr txBox="1">
            <a:spLocks noChangeArrowheads="1"/>
          </p:cNvSpPr>
          <p:nvPr/>
        </p:nvSpPr>
        <p:spPr bwMode="auto">
          <a:xfrm>
            <a:off x="1279973" y="4567732"/>
            <a:ext cx="2078984" cy="803275"/>
          </a:xfrm>
          <a:prstGeom prst="rect">
            <a:avLst/>
          </a:prstGeom>
          <a:solidFill>
            <a:srgbClr val="FFCC99"/>
          </a:solidFill>
          <a:ln w="9525">
            <a:solidFill>
              <a:srgbClr val="000000"/>
            </a:solidFill>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3399"/>
                </a:solidFill>
                <a:effectLst/>
                <a:uLnTx/>
                <a:uFillTx/>
                <a:latin typeface="Arial" charset="0"/>
                <a:ea typeface="+mn-ea"/>
                <a:cs typeface="+mn-cs"/>
                <a:sym typeface="Arial"/>
              </a:rPr>
              <a:t>Hashing Function</a:t>
            </a:r>
            <a:r>
              <a:rPr kumimoji="0" lang="en-US" sz="1600" b="1" i="0" u="none" strike="noStrike" kern="1200" cap="none" spc="0" normalizeH="0" baseline="0" noProof="0" dirty="0">
                <a:ln>
                  <a:noFill/>
                </a:ln>
                <a:solidFill>
                  <a:srgbClr val="000000"/>
                </a:solidFill>
                <a:effectLst/>
                <a:uLnTx/>
                <a:uFillTx/>
                <a:latin typeface="Arial" charset="0"/>
                <a:ea typeface="+mn-ea"/>
                <a:cs typeface="+mn-cs"/>
                <a:sym typeface="Arial"/>
              </a:rPr>
              <a:t>   </a:t>
            </a:r>
            <a:r>
              <a:rPr kumimoji="0" lang="en-US" sz="2000" b="1" i="0" u="none" strike="noStrike" kern="1200" cap="none" spc="0" normalizeH="0" baseline="0" noProof="0" dirty="0" err="1">
                <a:ln>
                  <a:noFill/>
                </a:ln>
                <a:solidFill>
                  <a:srgbClr val="003399"/>
                </a:solidFill>
                <a:effectLst/>
                <a:uLnTx/>
                <a:uFillTx/>
                <a:latin typeface="Arial" charset="0"/>
                <a:ea typeface="+mn-ea"/>
                <a:cs typeface="+mn-cs"/>
                <a:sym typeface="Arial"/>
              </a:rPr>
              <a:t>i</a:t>
            </a:r>
            <a:r>
              <a:rPr kumimoji="0" lang="en-US" sz="2000" b="1" i="0" u="none" strike="noStrike" kern="1200" cap="none" spc="0" normalizeH="0" baseline="-25000" noProof="0" dirty="0" err="1">
                <a:ln>
                  <a:noFill/>
                </a:ln>
                <a:solidFill>
                  <a:srgbClr val="003399"/>
                </a:solidFill>
                <a:effectLst/>
                <a:uLnTx/>
                <a:uFillTx/>
                <a:latin typeface="Arial" charset="0"/>
                <a:ea typeface="+mn-ea"/>
                <a:cs typeface="+mn-cs"/>
                <a:sym typeface="Arial"/>
              </a:rPr>
              <a:t>p</a:t>
            </a:r>
            <a:r>
              <a:rPr kumimoji="0" lang="en-US" sz="2000" b="1" i="0" u="none" strike="noStrike" kern="1200" cap="none" spc="0" normalizeH="0" baseline="0" noProof="0" dirty="0">
                <a:ln>
                  <a:noFill/>
                </a:ln>
                <a:solidFill>
                  <a:srgbClr val="003399"/>
                </a:solidFill>
                <a:effectLst/>
                <a:uLnTx/>
                <a:uFillTx/>
                <a:latin typeface="Arial" charset="0"/>
                <a:ea typeface="+mn-ea"/>
                <a:cs typeface="+mn-cs"/>
                <a:sym typeface="Arial"/>
              </a:rPr>
              <a:t> = h(k)</a:t>
            </a:r>
          </a:p>
        </p:txBody>
      </p:sp>
    </p:spTree>
    <p:extLst>
      <p:ext uri="{BB962C8B-B14F-4D97-AF65-F5344CB8AC3E}">
        <p14:creationId xmlns:p14="http://schemas.microsoft.com/office/powerpoint/2010/main" val="122121732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itle 1"/>
          <p:cNvSpPr txBox="1">
            <a:spLocks noGrp="1"/>
          </p:cNvSpPr>
          <p:nvPr>
            <p:ph type="title"/>
          </p:nvPr>
        </p:nvSpPr>
        <p:spPr>
          <a:prstGeom prst="rect">
            <a:avLst/>
          </a:prstGeom>
        </p:spPr>
        <p:txBody>
          <a:bodyPr/>
          <a:lstStyle>
            <a:lvl1pPr defTabSz="704087">
              <a:defRPr sz="3387"/>
            </a:lvl1pPr>
          </a:lstStyle>
          <a:p>
            <a:r>
              <a:t>Comparing Schemes for Collision Resolution</a:t>
            </a:r>
          </a:p>
        </p:txBody>
      </p:sp>
      <p:sp>
        <p:nvSpPr>
          <p:cNvPr id="97" name="FIGURE 23-4 The average number of comparisons required by a search of the hash table versus the load factor λ for four collision resolution techniques"/>
          <p:cNvSpPr txBox="1">
            <a:spLocks noGrp="1"/>
          </p:cNvSpPr>
          <p:nvPr>
            <p:ph type="body" sz="quarter" idx="1"/>
          </p:nvPr>
        </p:nvSpPr>
        <p:spPr>
          <a:xfrm>
            <a:off x="457199" y="5178534"/>
            <a:ext cx="5571134" cy="1233482"/>
          </a:xfrm>
          <a:prstGeom prst="rect">
            <a:avLst/>
          </a:prstGeom>
        </p:spPr>
        <p:txBody>
          <a:bodyPr>
            <a:normAutofit/>
          </a:bodyPr>
          <a:lstStyle>
            <a:lvl1pPr defTabSz="393192">
              <a:defRPr sz="1892"/>
            </a:lvl1pPr>
          </a:lstStyle>
          <a:p>
            <a:r>
              <a:rPr sz="1800" b="0" dirty="0"/>
              <a:t>The average number of comparisons required by a search of the hash table versus the load factor λ for four collision resolution techniques</a:t>
            </a:r>
          </a:p>
        </p:txBody>
      </p:sp>
      <p:pic>
        <p:nvPicPr>
          <p:cNvPr id="98" name="A diagram illustrates 2 graphs that depict the following. Linear probing, Quadratic probing or double hashing, and Separate chaining.A Successful search" descr="A diagram illustrates 2 graphs that depict the following. Linear probing, Quadratic probing or double hashing, and Separate chaining.A Successful search"/>
          <p:cNvPicPr>
            <a:picLocks noChangeAspect="1"/>
          </p:cNvPicPr>
          <p:nvPr/>
        </p:nvPicPr>
        <p:blipFill>
          <a:blip r:embed="rId3">
            <a:extLst/>
          </a:blip>
          <a:stretch>
            <a:fillRect/>
          </a:stretch>
        </p:blipFill>
        <p:spPr>
          <a:xfrm>
            <a:off x="816504" y="954982"/>
            <a:ext cx="3443614" cy="4552145"/>
          </a:xfrm>
          <a:prstGeom prst="rect">
            <a:avLst/>
          </a:prstGeom>
          <a:ln w="12700">
            <a:miter lim="400000"/>
          </a:ln>
        </p:spPr>
      </p:pic>
      <p:pic>
        <p:nvPicPr>
          <p:cNvPr id="100" name="A diagram illustrates 2 graphs that depict the following. Linear probing, Quadratic probing or double hashing, and Separate chaining.Chart legend." descr="A diagram illustrates 2 graphs that depict the following. Linear probing, Quadratic probing or double hashing, and Separate chaining.Chart legend."/>
          <p:cNvPicPr>
            <a:picLocks noChangeAspect="1"/>
          </p:cNvPicPr>
          <p:nvPr/>
        </p:nvPicPr>
        <p:blipFill>
          <a:blip r:embed="rId4">
            <a:extLst/>
          </a:blip>
          <a:srcRect l="55303" t="29123" r="1518" b="38227"/>
          <a:stretch>
            <a:fillRect/>
          </a:stretch>
        </p:blipFill>
        <p:spPr>
          <a:xfrm>
            <a:off x="6801764" y="5417919"/>
            <a:ext cx="1930859" cy="986560"/>
          </a:xfrm>
          <a:prstGeom prst="rect">
            <a:avLst/>
          </a:prstGeom>
          <a:ln w="12700">
            <a:miter lim="400000"/>
          </a:ln>
        </p:spPr>
      </p:pic>
    </p:spTree>
    <p:extLst>
      <p:ext uri="{BB962C8B-B14F-4D97-AF65-F5344CB8AC3E}">
        <p14:creationId xmlns:p14="http://schemas.microsoft.com/office/powerpoint/2010/main" val="3352068921"/>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itle 1"/>
          <p:cNvSpPr txBox="1">
            <a:spLocks noGrp="1"/>
          </p:cNvSpPr>
          <p:nvPr>
            <p:ph type="title"/>
          </p:nvPr>
        </p:nvSpPr>
        <p:spPr>
          <a:prstGeom prst="rect">
            <a:avLst/>
          </a:prstGeom>
        </p:spPr>
        <p:txBody>
          <a:bodyPr>
            <a:normAutofit fontScale="90000"/>
          </a:bodyPr>
          <a:lstStyle/>
          <a:p>
            <a:r>
              <a:t>Load Factor</a:t>
            </a:r>
          </a:p>
        </p:txBody>
      </p:sp>
      <p:sp>
        <p:nvSpPr>
          <p:cNvPr id="53" name="Content Placeholder 2"/>
          <p:cNvSpPr txBox="1">
            <a:spLocks noGrp="1"/>
          </p:cNvSpPr>
          <p:nvPr>
            <p:ph type="body" idx="1"/>
          </p:nvPr>
        </p:nvSpPr>
        <p:spPr>
          <a:prstGeom prst="rect">
            <a:avLst/>
          </a:prstGeom>
        </p:spPr>
        <p:txBody>
          <a:bodyPr/>
          <a:lstStyle/>
          <a:p>
            <a:r>
              <a:rPr dirty="0"/>
              <a:t>Definition of load factor</a:t>
            </a:r>
            <a:r>
              <a:rPr lang="en-US" dirty="0"/>
              <a:t> (ratio)</a:t>
            </a:r>
            <a:endParaRPr dirty="0"/>
          </a:p>
          <a:p>
            <a:endParaRPr dirty="0"/>
          </a:p>
          <a:p>
            <a:endParaRPr dirty="0"/>
          </a:p>
          <a:p>
            <a:endParaRPr dirty="0"/>
          </a:p>
          <a:p>
            <a:pPr lvl="1"/>
            <a:r>
              <a:rPr sz="2000" dirty="0"/>
              <a:t>Never negative</a:t>
            </a:r>
          </a:p>
          <a:p>
            <a:pPr lvl="1"/>
            <a:r>
              <a:rPr sz="2000" dirty="0"/>
              <a:t>For open addressing,  1 ≥ </a:t>
            </a:r>
            <a:r>
              <a:rPr sz="2000" dirty="0">
                <a:latin typeface="Times New Roman"/>
                <a:ea typeface="Times New Roman"/>
                <a:cs typeface="Times New Roman"/>
                <a:sym typeface="Times New Roman"/>
              </a:rPr>
              <a:t>λ</a:t>
            </a:r>
          </a:p>
          <a:p>
            <a:pPr lvl="1"/>
            <a:r>
              <a:rPr sz="2000" dirty="0"/>
              <a:t>For  separate chaining, </a:t>
            </a:r>
            <a:r>
              <a:rPr sz="2000" dirty="0">
                <a:latin typeface="Times New Roman"/>
                <a:ea typeface="Times New Roman"/>
                <a:cs typeface="Times New Roman"/>
                <a:sym typeface="Times New Roman"/>
              </a:rPr>
              <a:t>λ</a:t>
            </a:r>
            <a:r>
              <a:rPr sz="2000" dirty="0"/>
              <a:t> has no maximum value</a:t>
            </a:r>
          </a:p>
          <a:p>
            <a:pPr lvl="1"/>
            <a:r>
              <a:rPr sz="2000" dirty="0">
                <a:solidFill>
                  <a:srgbClr val="7030A0"/>
                </a:solidFill>
              </a:rPr>
              <a:t>Restricting size of </a:t>
            </a:r>
            <a:r>
              <a:rPr sz="2000" dirty="0">
                <a:solidFill>
                  <a:srgbClr val="7030A0"/>
                </a:solidFill>
                <a:latin typeface="Times New Roman"/>
                <a:ea typeface="Times New Roman"/>
                <a:cs typeface="Times New Roman"/>
                <a:sym typeface="Times New Roman"/>
              </a:rPr>
              <a:t>λ</a:t>
            </a:r>
            <a:r>
              <a:rPr sz="2000" dirty="0">
                <a:solidFill>
                  <a:srgbClr val="7030A0"/>
                </a:solidFill>
              </a:rPr>
              <a:t> improves performance</a:t>
            </a:r>
            <a:r>
              <a:rPr lang="en-US" sz="2000" dirty="0">
                <a:solidFill>
                  <a:srgbClr val="7030A0"/>
                </a:solidFill>
              </a:rPr>
              <a:t> </a:t>
            </a:r>
          </a:p>
        </p:txBody>
      </p:sp>
      <p:pic>
        <p:nvPicPr>
          <p:cNvPr id="54" name="Lambda is equal to the number of entries in the dictionary divided by the number of locations in the hash table" descr="Lambda is equal to the number of entries in the dictionary divided by the number of locations in the hash table"/>
          <p:cNvPicPr>
            <a:picLocks noChangeAspect="1"/>
          </p:cNvPicPr>
          <p:nvPr/>
        </p:nvPicPr>
        <p:blipFill>
          <a:blip r:embed="rId3">
            <a:extLst/>
          </a:blip>
          <a:stretch>
            <a:fillRect/>
          </a:stretch>
        </p:blipFill>
        <p:spPr>
          <a:xfrm>
            <a:off x="996780" y="1768475"/>
            <a:ext cx="6789737" cy="1203325"/>
          </a:xfrm>
          <a:prstGeom prst="rect">
            <a:avLst/>
          </a:prstGeom>
          <a:ln w="12700">
            <a:miter lim="400000"/>
          </a:ln>
        </p:spPr>
      </p:pic>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1"/>
          <p:cNvSpPr txBox="1">
            <a:spLocks noGrp="1"/>
          </p:cNvSpPr>
          <p:nvPr>
            <p:ph type="title"/>
          </p:nvPr>
        </p:nvSpPr>
        <p:spPr>
          <a:xfrm>
            <a:off x="301988" y="246847"/>
            <a:ext cx="8513565" cy="807816"/>
          </a:xfrm>
          <a:prstGeom prst="rect">
            <a:avLst/>
          </a:prstGeom>
        </p:spPr>
        <p:txBody>
          <a:bodyPr>
            <a:normAutofit fontScale="90000"/>
          </a:bodyPr>
          <a:lstStyle/>
          <a:p>
            <a:r>
              <a:rPr dirty="0"/>
              <a:t>Cost of Open Addressing</a:t>
            </a:r>
          </a:p>
        </p:txBody>
      </p:sp>
      <p:sp>
        <p:nvSpPr>
          <p:cNvPr id="64" name="Content Placeholder 2"/>
          <p:cNvSpPr txBox="1">
            <a:spLocks noGrp="1"/>
          </p:cNvSpPr>
          <p:nvPr>
            <p:ph type="body" sz="quarter" idx="1"/>
          </p:nvPr>
        </p:nvSpPr>
        <p:spPr>
          <a:xfrm>
            <a:off x="443971" y="5312195"/>
            <a:ext cx="8229601" cy="807816"/>
          </a:xfrm>
          <a:prstGeom prst="rect">
            <a:avLst/>
          </a:prstGeom>
        </p:spPr>
        <p:txBody>
          <a:bodyPr>
            <a:normAutofit/>
          </a:bodyPr>
          <a:lstStyle>
            <a:lvl1pPr defTabSz="493776">
              <a:defRPr sz="1944"/>
            </a:lvl1pPr>
          </a:lstStyle>
          <a:p>
            <a:r>
              <a:rPr sz="2000" b="0" dirty="0"/>
              <a:t>The average number of comparisons required by a search of the hash table for given values of the load factor λ when using linear probing</a:t>
            </a:r>
          </a:p>
        </p:txBody>
      </p:sp>
      <p:graphicFrame>
        <p:nvGraphicFramePr>
          <p:cNvPr id="65" name="Table"/>
          <p:cNvGraphicFramePr/>
          <p:nvPr>
            <p:extLst>
              <p:ext uri="{D42A27DB-BD31-4B8C-83A1-F6EECF244321}">
                <p14:modId xmlns:p14="http://schemas.microsoft.com/office/powerpoint/2010/main" val="2618752339"/>
              </p:ext>
            </p:extLst>
          </p:nvPr>
        </p:nvGraphicFramePr>
        <p:xfrm>
          <a:off x="809977" y="1392928"/>
          <a:ext cx="5016504" cy="3581001"/>
        </p:xfrm>
        <a:graphic>
          <a:graphicData uri="http://schemas.openxmlformats.org/drawingml/2006/table">
            <a:tbl>
              <a:tblPr firstRow="1" bandRow="1">
                <a:tableStyleId>{4C3C2611-4C71-4FC5-86AE-919BDF0F9419}</a:tableStyleId>
              </a:tblPr>
              <a:tblGrid>
                <a:gridCol w="1672168">
                  <a:extLst>
                    <a:ext uri="{9D8B030D-6E8A-4147-A177-3AD203B41FA5}">
                      <a16:colId xmlns:a16="http://schemas.microsoft.com/office/drawing/2014/main" val="20000"/>
                    </a:ext>
                  </a:extLst>
                </a:gridCol>
                <a:gridCol w="1672168">
                  <a:extLst>
                    <a:ext uri="{9D8B030D-6E8A-4147-A177-3AD203B41FA5}">
                      <a16:colId xmlns:a16="http://schemas.microsoft.com/office/drawing/2014/main" val="20001"/>
                    </a:ext>
                  </a:extLst>
                </a:gridCol>
                <a:gridCol w="1672168">
                  <a:extLst>
                    <a:ext uri="{9D8B030D-6E8A-4147-A177-3AD203B41FA5}">
                      <a16:colId xmlns:a16="http://schemas.microsoft.com/office/drawing/2014/main" val="20002"/>
                    </a:ext>
                  </a:extLst>
                </a:gridCol>
              </a:tblGrid>
              <a:tr h="621496">
                <a:tc>
                  <a:txBody>
                    <a:bodyPr/>
                    <a:lstStyle/>
                    <a:p>
                      <a:pPr algn="ctr">
                        <a:defRPr sz="1800" b="0">
                          <a:solidFill>
                            <a:srgbClr val="000000"/>
                          </a:solidFill>
                        </a:defRPr>
                      </a:pPr>
                      <a:r>
                        <a:rPr sz="2700" b="1" dirty="0">
                          <a:solidFill>
                            <a:srgbClr val="FFFFFF"/>
                          </a:solidFill>
                        </a:rPr>
                        <a:t>𝝀</a:t>
                      </a:r>
                    </a:p>
                  </a:txBody>
                  <a:tcPr marL="0" marR="0" marT="0" marB="0" anchor="ctr" horzOverflow="overflow"/>
                </a:tc>
                <a:tc>
                  <a:txBody>
                    <a:bodyPr/>
                    <a:lstStyle/>
                    <a:p>
                      <a:pPr algn="ctr">
                        <a:defRPr sz="1800" b="0">
                          <a:solidFill>
                            <a:srgbClr val="000000"/>
                          </a:solidFill>
                        </a:defRPr>
                      </a:pPr>
                      <a:r>
                        <a:rPr sz="1900" b="1">
                          <a:solidFill>
                            <a:srgbClr val="FFFFFF"/>
                          </a:solidFill>
                        </a:rPr>
                        <a:t>Unsuccessful Search</a:t>
                      </a:r>
                    </a:p>
                  </a:txBody>
                  <a:tcPr marL="0" marR="0" marT="0" marB="0" anchor="ctr" horzOverflow="overflow"/>
                </a:tc>
                <a:tc>
                  <a:txBody>
                    <a:bodyPr/>
                    <a:lstStyle/>
                    <a:p>
                      <a:pPr algn="ctr">
                        <a:defRPr sz="1800" b="0">
                          <a:solidFill>
                            <a:srgbClr val="000000"/>
                          </a:solidFill>
                        </a:defRPr>
                      </a:pPr>
                      <a:r>
                        <a:rPr sz="1900" b="1">
                          <a:solidFill>
                            <a:srgbClr val="FFFFFF"/>
                          </a:solidFill>
                        </a:rPr>
                        <a:t>Successful Search</a:t>
                      </a:r>
                    </a:p>
                  </a:txBody>
                  <a:tcPr marL="0" marR="0" marT="0" marB="0" anchor="ctr" horzOverflow="overflow"/>
                </a:tc>
                <a:extLst>
                  <a:ext uri="{0D108BD9-81ED-4DB2-BD59-A6C34878D82A}">
                    <a16:rowId xmlns:a16="http://schemas.microsoft.com/office/drawing/2014/main" val="10000"/>
                  </a:ext>
                </a:extLst>
              </a:tr>
              <a:tr h="591901">
                <a:tc>
                  <a:txBody>
                    <a:bodyPr/>
                    <a:lstStyle/>
                    <a:p>
                      <a:pPr algn="ctr">
                        <a:defRPr sz="1800"/>
                      </a:pPr>
                      <a:r>
                        <a:rPr sz="2400"/>
                        <a:t>0.1</a:t>
                      </a:r>
                    </a:p>
                  </a:txBody>
                  <a:tcPr marL="0" marR="0" marT="0" marB="0" anchor="ctr" horzOverflow="overflow"/>
                </a:tc>
                <a:tc>
                  <a:txBody>
                    <a:bodyPr/>
                    <a:lstStyle/>
                    <a:p>
                      <a:pPr algn="ctr">
                        <a:defRPr sz="1800"/>
                      </a:pPr>
                      <a:r>
                        <a:rPr sz="2400"/>
                        <a:t>1.1</a:t>
                      </a:r>
                    </a:p>
                  </a:txBody>
                  <a:tcPr marL="0" marR="0" marT="0" marB="0" anchor="ctr" horzOverflow="overflow"/>
                </a:tc>
                <a:tc>
                  <a:txBody>
                    <a:bodyPr/>
                    <a:lstStyle/>
                    <a:p>
                      <a:pPr algn="ctr">
                        <a:defRPr sz="1800"/>
                      </a:pPr>
                      <a:r>
                        <a:rPr sz="2400"/>
                        <a:t>1.1</a:t>
                      </a:r>
                    </a:p>
                  </a:txBody>
                  <a:tcPr marL="0" marR="0" marT="0" marB="0" anchor="ctr" horzOverflow="overflow"/>
                </a:tc>
                <a:extLst>
                  <a:ext uri="{0D108BD9-81ED-4DB2-BD59-A6C34878D82A}">
                    <a16:rowId xmlns:a16="http://schemas.microsoft.com/office/drawing/2014/main" val="10001"/>
                  </a:ext>
                </a:extLst>
              </a:tr>
              <a:tr h="591901">
                <a:tc>
                  <a:txBody>
                    <a:bodyPr/>
                    <a:lstStyle/>
                    <a:p>
                      <a:pPr algn="ctr">
                        <a:defRPr sz="1800"/>
                      </a:pPr>
                      <a:r>
                        <a:rPr sz="2400"/>
                        <a:t>0.3</a:t>
                      </a:r>
                    </a:p>
                  </a:txBody>
                  <a:tcPr marL="0" marR="0" marT="0" marB="0" anchor="ctr" horzOverflow="overflow"/>
                </a:tc>
                <a:tc>
                  <a:txBody>
                    <a:bodyPr/>
                    <a:lstStyle/>
                    <a:p>
                      <a:pPr algn="ctr">
                        <a:defRPr sz="1800"/>
                      </a:pPr>
                      <a:r>
                        <a:rPr sz="2400"/>
                        <a:t>1.5</a:t>
                      </a:r>
                    </a:p>
                  </a:txBody>
                  <a:tcPr marL="0" marR="0" marT="0" marB="0" anchor="ctr" horzOverflow="overflow"/>
                </a:tc>
                <a:tc>
                  <a:txBody>
                    <a:bodyPr/>
                    <a:lstStyle/>
                    <a:p>
                      <a:pPr algn="ctr">
                        <a:defRPr sz="1800"/>
                      </a:pPr>
                      <a:r>
                        <a:rPr sz="2400"/>
                        <a:t>1.2</a:t>
                      </a:r>
                    </a:p>
                  </a:txBody>
                  <a:tcPr marL="0" marR="0" marT="0" marB="0" anchor="ctr" horzOverflow="overflow"/>
                </a:tc>
                <a:extLst>
                  <a:ext uri="{0D108BD9-81ED-4DB2-BD59-A6C34878D82A}">
                    <a16:rowId xmlns:a16="http://schemas.microsoft.com/office/drawing/2014/main" val="10002"/>
                  </a:ext>
                </a:extLst>
              </a:tr>
              <a:tr h="591901">
                <a:tc>
                  <a:txBody>
                    <a:bodyPr/>
                    <a:lstStyle/>
                    <a:p>
                      <a:pPr algn="ctr">
                        <a:defRPr sz="1800"/>
                      </a:pPr>
                      <a:r>
                        <a:rPr sz="2400"/>
                        <a:t>0.5</a:t>
                      </a:r>
                    </a:p>
                  </a:txBody>
                  <a:tcPr marL="0" marR="0" marT="0" marB="0" anchor="ctr" horzOverflow="overflow"/>
                </a:tc>
                <a:tc>
                  <a:txBody>
                    <a:bodyPr/>
                    <a:lstStyle/>
                    <a:p>
                      <a:pPr algn="ctr">
                        <a:defRPr sz="1800"/>
                      </a:pPr>
                      <a:r>
                        <a:rPr sz="2400"/>
                        <a:t>2.5</a:t>
                      </a:r>
                    </a:p>
                  </a:txBody>
                  <a:tcPr marL="0" marR="0" marT="0" marB="0" anchor="ctr" horzOverflow="overflow"/>
                </a:tc>
                <a:tc>
                  <a:txBody>
                    <a:bodyPr/>
                    <a:lstStyle/>
                    <a:p>
                      <a:pPr algn="ctr">
                        <a:defRPr sz="1800"/>
                      </a:pPr>
                      <a:r>
                        <a:rPr sz="2400"/>
                        <a:t>1.5</a:t>
                      </a:r>
                    </a:p>
                  </a:txBody>
                  <a:tcPr marL="0" marR="0" marT="0" marB="0" anchor="ctr" horzOverflow="overflow"/>
                </a:tc>
                <a:extLst>
                  <a:ext uri="{0D108BD9-81ED-4DB2-BD59-A6C34878D82A}">
                    <a16:rowId xmlns:a16="http://schemas.microsoft.com/office/drawing/2014/main" val="10003"/>
                  </a:ext>
                </a:extLst>
              </a:tr>
              <a:tr h="591901">
                <a:tc>
                  <a:txBody>
                    <a:bodyPr/>
                    <a:lstStyle/>
                    <a:p>
                      <a:pPr algn="ctr">
                        <a:defRPr sz="1800"/>
                      </a:pPr>
                      <a:r>
                        <a:rPr sz="2400"/>
                        <a:t>0.7</a:t>
                      </a:r>
                    </a:p>
                  </a:txBody>
                  <a:tcPr marL="0" marR="0" marT="0" marB="0" anchor="ctr" horzOverflow="overflow"/>
                </a:tc>
                <a:tc>
                  <a:txBody>
                    <a:bodyPr/>
                    <a:lstStyle/>
                    <a:p>
                      <a:pPr algn="ctr">
                        <a:defRPr sz="1800"/>
                      </a:pPr>
                      <a:r>
                        <a:rPr sz="2400"/>
                        <a:t>6.1</a:t>
                      </a:r>
                    </a:p>
                  </a:txBody>
                  <a:tcPr marL="0" marR="0" marT="0" marB="0" anchor="ctr" horzOverflow="overflow"/>
                </a:tc>
                <a:tc>
                  <a:txBody>
                    <a:bodyPr/>
                    <a:lstStyle/>
                    <a:p>
                      <a:pPr algn="ctr">
                        <a:defRPr sz="1800"/>
                      </a:pPr>
                      <a:r>
                        <a:rPr sz="2400"/>
                        <a:t>2.2</a:t>
                      </a:r>
                    </a:p>
                  </a:txBody>
                  <a:tcPr marL="0" marR="0" marT="0" marB="0" anchor="ctr" horzOverflow="overflow"/>
                </a:tc>
                <a:extLst>
                  <a:ext uri="{0D108BD9-81ED-4DB2-BD59-A6C34878D82A}">
                    <a16:rowId xmlns:a16="http://schemas.microsoft.com/office/drawing/2014/main" val="10004"/>
                  </a:ext>
                </a:extLst>
              </a:tr>
              <a:tr h="591901">
                <a:tc>
                  <a:txBody>
                    <a:bodyPr/>
                    <a:lstStyle/>
                    <a:p>
                      <a:pPr algn="ctr">
                        <a:defRPr sz="1800"/>
                      </a:pPr>
                      <a:r>
                        <a:rPr sz="2400"/>
                        <a:t>0.9</a:t>
                      </a:r>
                    </a:p>
                  </a:txBody>
                  <a:tcPr marL="0" marR="0" marT="0" marB="0" anchor="ctr" horzOverflow="overflow"/>
                </a:tc>
                <a:tc>
                  <a:txBody>
                    <a:bodyPr/>
                    <a:lstStyle/>
                    <a:p>
                      <a:pPr algn="ctr">
                        <a:defRPr sz="1800"/>
                      </a:pPr>
                      <a:r>
                        <a:rPr sz="2400"/>
                        <a:t>50.5</a:t>
                      </a:r>
                    </a:p>
                  </a:txBody>
                  <a:tcPr marL="0" marR="0" marT="0" marB="0" anchor="ctr" horzOverflow="overflow"/>
                </a:tc>
                <a:tc>
                  <a:txBody>
                    <a:bodyPr/>
                    <a:lstStyle/>
                    <a:p>
                      <a:pPr algn="ctr">
                        <a:defRPr sz="1800"/>
                      </a:pPr>
                      <a:r>
                        <a:rPr sz="2400" dirty="0"/>
                        <a:t>5.5</a:t>
                      </a:r>
                    </a:p>
                  </a:txBody>
                  <a:tcPr marL="0" marR="0" marT="0" marB="0" anchor="ctr" horzOverflow="overflow"/>
                </a:tc>
                <a:extLst>
                  <a:ext uri="{0D108BD9-81ED-4DB2-BD59-A6C34878D82A}">
                    <a16:rowId xmlns:a16="http://schemas.microsoft.com/office/drawing/2014/main" val="10005"/>
                  </a:ext>
                </a:extLst>
              </a:tr>
            </a:tbl>
          </a:graphicData>
        </a:graphic>
      </p:graphicFrame>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Title 1"/>
          <p:cNvSpPr txBox="1">
            <a:spLocks noGrp="1"/>
          </p:cNvSpPr>
          <p:nvPr>
            <p:ph type="title"/>
          </p:nvPr>
        </p:nvSpPr>
        <p:spPr>
          <a:xfrm>
            <a:off x="240199" y="92362"/>
            <a:ext cx="8513565" cy="807816"/>
          </a:xfrm>
          <a:prstGeom prst="rect">
            <a:avLst/>
          </a:prstGeom>
        </p:spPr>
        <p:txBody>
          <a:bodyPr/>
          <a:lstStyle>
            <a:lvl1pPr defTabSz="795527">
              <a:defRPr sz="3828"/>
            </a:lvl1pPr>
          </a:lstStyle>
          <a:p>
            <a:r>
              <a:rPr dirty="0"/>
              <a:t>Quadratic Probing </a:t>
            </a:r>
            <a:r>
              <a:rPr lang="en-US" dirty="0"/>
              <a:t>&amp;</a:t>
            </a:r>
            <a:r>
              <a:rPr dirty="0"/>
              <a:t> Double Hashing</a:t>
            </a:r>
          </a:p>
        </p:txBody>
      </p:sp>
      <p:sp>
        <p:nvSpPr>
          <p:cNvPr id="75" name="Content Placeholder 2"/>
          <p:cNvSpPr txBox="1">
            <a:spLocks noGrp="1"/>
          </p:cNvSpPr>
          <p:nvPr>
            <p:ph type="body" sz="quarter" idx="1"/>
          </p:nvPr>
        </p:nvSpPr>
        <p:spPr>
          <a:xfrm>
            <a:off x="572654" y="5523344"/>
            <a:ext cx="8114145" cy="787071"/>
          </a:xfrm>
          <a:prstGeom prst="rect">
            <a:avLst/>
          </a:prstGeom>
        </p:spPr>
        <p:txBody>
          <a:bodyPr>
            <a:normAutofit/>
          </a:bodyPr>
          <a:lstStyle>
            <a:lvl1pPr defTabSz="576072">
              <a:defRPr sz="2268"/>
            </a:lvl1pPr>
          </a:lstStyle>
          <a:p>
            <a:r>
              <a:rPr sz="1800" b="0" dirty="0"/>
              <a:t>The average number of comparisons required by a search of the hash table for given values of the load factor λ when using either quadratic probing or double hashing</a:t>
            </a:r>
          </a:p>
        </p:txBody>
      </p:sp>
      <p:graphicFrame>
        <p:nvGraphicFramePr>
          <p:cNvPr id="76" name="Table"/>
          <p:cNvGraphicFramePr/>
          <p:nvPr>
            <p:extLst>
              <p:ext uri="{D42A27DB-BD31-4B8C-83A1-F6EECF244321}">
                <p14:modId xmlns:p14="http://schemas.microsoft.com/office/powerpoint/2010/main" val="4054340937"/>
              </p:ext>
            </p:extLst>
          </p:nvPr>
        </p:nvGraphicFramePr>
        <p:xfrm>
          <a:off x="866421" y="1221609"/>
          <a:ext cx="5016504" cy="3581001"/>
        </p:xfrm>
        <a:graphic>
          <a:graphicData uri="http://schemas.openxmlformats.org/drawingml/2006/table">
            <a:tbl>
              <a:tblPr firstRow="1" bandRow="1">
                <a:tableStyleId>{4C3C2611-4C71-4FC5-86AE-919BDF0F9419}</a:tableStyleId>
              </a:tblPr>
              <a:tblGrid>
                <a:gridCol w="1672168">
                  <a:extLst>
                    <a:ext uri="{9D8B030D-6E8A-4147-A177-3AD203B41FA5}">
                      <a16:colId xmlns:a16="http://schemas.microsoft.com/office/drawing/2014/main" val="20000"/>
                    </a:ext>
                  </a:extLst>
                </a:gridCol>
                <a:gridCol w="1672168">
                  <a:extLst>
                    <a:ext uri="{9D8B030D-6E8A-4147-A177-3AD203B41FA5}">
                      <a16:colId xmlns:a16="http://schemas.microsoft.com/office/drawing/2014/main" val="20001"/>
                    </a:ext>
                  </a:extLst>
                </a:gridCol>
                <a:gridCol w="1672168">
                  <a:extLst>
                    <a:ext uri="{9D8B030D-6E8A-4147-A177-3AD203B41FA5}">
                      <a16:colId xmlns:a16="http://schemas.microsoft.com/office/drawing/2014/main" val="20002"/>
                    </a:ext>
                  </a:extLst>
                </a:gridCol>
              </a:tblGrid>
              <a:tr h="621496">
                <a:tc>
                  <a:txBody>
                    <a:bodyPr/>
                    <a:lstStyle/>
                    <a:p>
                      <a:pPr algn="ctr">
                        <a:defRPr sz="1800" b="0">
                          <a:solidFill>
                            <a:srgbClr val="000000"/>
                          </a:solidFill>
                        </a:defRPr>
                      </a:pPr>
                      <a:r>
                        <a:rPr sz="2700" b="1">
                          <a:solidFill>
                            <a:srgbClr val="FFFFFF"/>
                          </a:solidFill>
                        </a:rPr>
                        <a:t>𝝀</a:t>
                      </a:r>
                    </a:p>
                  </a:txBody>
                  <a:tcPr marL="0" marR="0" marT="0" marB="0" anchor="ctr" horzOverflow="overflow"/>
                </a:tc>
                <a:tc>
                  <a:txBody>
                    <a:bodyPr/>
                    <a:lstStyle/>
                    <a:p>
                      <a:pPr algn="ctr">
                        <a:defRPr sz="1800" b="0">
                          <a:solidFill>
                            <a:srgbClr val="000000"/>
                          </a:solidFill>
                        </a:defRPr>
                      </a:pPr>
                      <a:r>
                        <a:rPr sz="1900" b="1">
                          <a:solidFill>
                            <a:srgbClr val="FFFFFF"/>
                          </a:solidFill>
                        </a:rPr>
                        <a:t>Unsuccessful Search</a:t>
                      </a:r>
                    </a:p>
                  </a:txBody>
                  <a:tcPr marL="0" marR="0" marT="0" marB="0" anchor="ctr" horzOverflow="overflow"/>
                </a:tc>
                <a:tc>
                  <a:txBody>
                    <a:bodyPr/>
                    <a:lstStyle/>
                    <a:p>
                      <a:pPr algn="ctr">
                        <a:defRPr sz="1800" b="0">
                          <a:solidFill>
                            <a:srgbClr val="000000"/>
                          </a:solidFill>
                        </a:defRPr>
                      </a:pPr>
                      <a:r>
                        <a:rPr sz="1900" b="1">
                          <a:solidFill>
                            <a:srgbClr val="FFFFFF"/>
                          </a:solidFill>
                        </a:rPr>
                        <a:t>Successful Search</a:t>
                      </a:r>
                    </a:p>
                  </a:txBody>
                  <a:tcPr marL="0" marR="0" marT="0" marB="0" anchor="ctr" horzOverflow="overflow"/>
                </a:tc>
                <a:extLst>
                  <a:ext uri="{0D108BD9-81ED-4DB2-BD59-A6C34878D82A}">
                    <a16:rowId xmlns:a16="http://schemas.microsoft.com/office/drawing/2014/main" val="10000"/>
                  </a:ext>
                </a:extLst>
              </a:tr>
              <a:tr h="591901">
                <a:tc>
                  <a:txBody>
                    <a:bodyPr/>
                    <a:lstStyle/>
                    <a:p>
                      <a:pPr algn="ctr">
                        <a:defRPr sz="1800"/>
                      </a:pPr>
                      <a:r>
                        <a:rPr sz="2400"/>
                        <a:t>0.1</a:t>
                      </a:r>
                    </a:p>
                  </a:txBody>
                  <a:tcPr marL="0" marR="0" marT="0" marB="0" anchor="ctr" horzOverflow="overflow"/>
                </a:tc>
                <a:tc>
                  <a:txBody>
                    <a:bodyPr/>
                    <a:lstStyle/>
                    <a:p>
                      <a:pPr algn="ctr">
                        <a:defRPr sz="1800"/>
                      </a:pPr>
                      <a:r>
                        <a:rPr sz="2400" dirty="0"/>
                        <a:t>1.1</a:t>
                      </a:r>
                    </a:p>
                  </a:txBody>
                  <a:tcPr marL="0" marR="0" marT="0" marB="0" anchor="ctr" horzOverflow="overflow"/>
                </a:tc>
                <a:tc>
                  <a:txBody>
                    <a:bodyPr/>
                    <a:lstStyle/>
                    <a:p>
                      <a:pPr algn="ctr">
                        <a:defRPr sz="1800"/>
                      </a:pPr>
                      <a:r>
                        <a:rPr sz="2400"/>
                        <a:t>1.1</a:t>
                      </a:r>
                    </a:p>
                  </a:txBody>
                  <a:tcPr marL="0" marR="0" marT="0" marB="0" anchor="ctr" horzOverflow="overflow"/>
                </a:tc>
                <a:extLst>
                  <a:ext uri="{0D108BD9-81ED-4DB2-BD59-A6C34878D82A}">
                    <a16:rowId xmlns:a16="http://schemas.microsoft.com/office/drawing/2014/main" val="10001"/>
                  </a:ext>
                </a:extLst>
              </a:tr>
              <a:tr h="591901">
                <a:tc>
                  <a:txBody>
                    <a:bodyPr/>
                    <a:lstStyle/>
                    <a:p>
                      <a:pPr algn="ctr">
                        <a:defRPr sz="1800"/>
                      </a:pPr>
                      <a:r>
                        <a:rPr sz="2400"/>
                        <a:t>0.3</a:t>
                      </a:r>
                    </a:p>
                  </a:txBody>
                  <a:tcPr marL="0" marR="0" marT="0" marB="0" anchor="ctr" horzOverflow="overflow"/>
                </a:tc>
                <a:tc>
                  <a:txBody>
                    <a:bodyPr/>
                    <a:lstStyle/>
                    <a:p>
                      <a:pPr algn="ctr">
                        <a:defRPr sz="1800"/>
                      </a:pPr>
                      <a:r>
                        <a:rPr sz="2400"/>
                        <a:t>1.5</a:t>
                      </a:r>
                    </a:p>
                  </a:txBody>
                  <a:tcPr marL="0" marR="0" marT="0" marB="0" anchor="ctr" horzOverflow="overflow"/>
                </a:tc>
                <a:tc>
                  <a:txBody>
                    <a:bodyPr/>
                    <a:lstStyle/>
                    <a:p>
                      <a:pPr algn="ctr">
                        <a:defRPr sz="1800"/>
                      </a:pPr>
                      <a:r>
                        <a:rPr sz="2400"/>
                        <a:t>1.2</a:t>
                      </a:r>
                    </a:p>
                  </a:txBody>
                  <a:tcPr marL="0" marR="0" marT="0" marB="0" anchor="ctr" horzOverflow="overflow"/>
                </a:tc>
                <a:extLst>
                  <a:ext uri="{0D108BD9-81ED-4DB2-BD59-A6C34878D82A}">
                    <a16:rowId xmlns:a16="http://schemas.microsoft.com/office/drawing/2014/main" val="10002"/>
                  </a:ext>
                </a:extLst>
              </a:tr>
              <a:tr h="591901">
                <a:tc>
                  <a:txBody>
                    <a:bodyPr/>
                    <a:lstStyle/>
                    <a:p>
                      <a:pPr algn="ctr">
                        <a:defRPr sz="1800"/>
                      </a:pPr>
                      <a:r>
                        <a:rPr sz="2400"/>
                        <a:t>0.5</a:t>
                      </a:r>
                    </a:p>
                  </a:txBody>
                  <a:tcPr marL="0" marR="0" marT="0" marB="0" anchor="ctr" horzOverflow="overflow"/>
                </a:tc>
                <a:tc>
                  <a:txBody>
                    <a:bodyPr/>
                    <a:lstStyle/>
                    <a:p>
                      <a:pPr algn="ctr">
                        <a:defRPr sz="1800"/>
                      </a:pPr>
                      <a:r>
                        <a:rPr sz="2400"/>
                        <a:t>2.0</a:t>
                      </a:r>
                    </a:p>
                  </a:txBody>
                  <a:tcPr marL="0" marR="0" marT="0" marB="0" anchor="ctr" horzOverflow="overflow"/>
                </a:tc>
                <a:tc>
                  <a:txBody>
                    <a:bodyPr/>
                    <a:lstStyle/>
                    <a:p>
                      <a:pPr algn="ctr">
                        <a:defRPr sz="1800"/>
                      </a:pPr>
                      <a:r>
                        <a:rPr sz="2400"/>
                        <a:t>1.4</a:t>
                      </a:r>
                    </a:p>
                  </a:txBody>
                  <a:tcPr marL="0" marR="0" marT="0" marB="0" anchor="ctr" horzOverflow="overflow"/>
                </a:tc>
                <a:extLst>
                  <a:ext uri="{0D108BD9-81ED-4DB2-BD59-A6C34878D82A}">
                    <a16:rowId xmlns:a16="http://schemas.microsoft.com/office/drawing/2014/main" val="10003"/>
                  </a:ext>
                </a:extLst>
              </a:tr>
              <a:tr h="591901">
                <a:tc>
                  <a:txBody>
                    <a:bodyPr/>
                    <a:lstStyle/>
                    <a:p>
                      <a:pPr algn="ctr">
                        <a:defRPr sz="1800"/>
                      </a:pPr>
                      <a:r>
                        <a:rPr sz="2400"/>
                        <a:t>0.7</a:t>
                      </a:r>
                    </a:p>
                  </a:txBody>
                  <a:tcPr marL="0" marR="0" marT="0" marB="0" anchor="ctr" horzOverflow="overflow"/>
                </a:tc>
                <a:tc>
                  <a:txBody>
                    <a:bodyPr/>
                    <a:lstStyle/>
                    <a:p>
                      <a:pPr algn="ctr">
                        <a:defRPr sz="1800"/>
                      </a:pPr>
                      <a:r>
                        <a:rPr sz="2400"/>
                        <a:t>3.3</a:t>
                      </a:r>
                    </a:p>
                  </a:txBody>
                  <a:tcPr marL="0" marR="0" marT="0" marB="0" anchor="ctr" horzOverflow="overflow"/>
                </a:tc>
                <a:tc>
                  <a:txBody>
                    <a:bodyPr/>
                    <a:lstStyle/>
                    <a:p>
                      <a:pPr algn="ctr">
                        <a:defRPr sz="1800"/>
                      </a:pPr>
                      <a:r>
                        <a:rPr sz="2400"/>
                        <a:t>1.7</a:t>
                      </a:r>
                    </a:p>
                  </a:txBody>
                  <a:tcPr marL="0" marR="0" marT="0" marB="0" anchor="ctr" horzOverflow="overflow"/>
                </a:tc>
                <a:extLst>
                  <a:ext uri="{0D108BD9-81ED-4DB2-BD59-A6C34878D82A}">
                    <a16:rowId xmlns:a16="http://schemas.microsoft.com/office/drawing/2014/main" val="10004"/>
                  </a:ext>
                </a:extLst>
              </a:tr>
              <a:tr h="591901">
                <a:tc>
                  <a:txBody>
                    <a:bodyPr/>
                    <a:lstStyle/>
                    <a:p>
                      <a:pPr algn="ctr">
                        <a:defRPr sz="1800"/>
                      </a:pPr>
                      <a:r>
                        <a:rPr sz="2400"/>
                        <a:t>0.9</a:t>
                      </a:r>
                    </a:p>
                  </a:txBody>
                  <a:tcPr marL="0" marR="0" marT="0" marB="0" anchor="ctr" horzOverflow="overflow"/>
                </a:tc>
                <a:tc>
                  <a:txBody>
                    <a:bodyPr/>
                    <a:lstStyle/>
                    <a:p>
                      <a:pPr algn="ctr">
                        <a:defRPr sz="1800"/>
                      </a:pPr>
                      <a:r>
                        <a:rPr sz="2400"/>
                        <a:t>10.0</a:t>
                      </a:r>
                    </a:p>
                  </a:txBody>
                  <a:tcPr marL="0" marR="0" marT="0" marB="0" anchor="ctr" horzOverflow="overflow"/>
                </a:tc>
                <a:tc>
                  <a:txBody>
                    <a:bodyPr/>
                    <a:lstStyle/>
                    <a:p>
                      <a:pPr algn="ctr">
                        <a:defRPr sz="1800"/>
                      </a:pPr>
                      <a:r>
                        <a:rPr sz="2400" dirty="0"/>
                        <a:t>2.6</a:t>
                      </a:r>
                    </a:p>
                  </a:txBody>
                  <a:tcPr marL="0" marR="0" marT="0" marB="0" anchor="ctr" horzOverflow="overflow"/>
                </a:tc>
                <a:extLst>
                  <a:ext uri="{0D108BD9-81ED-4DB2-BD59-A6C34878D82A}">
                    <a16:rowId xmlns:a16="http://schemas.microsoft.com/office/drawing/2014/main" val="10005"/>
                  </a:ext>
                </a:extLst>
              </a:tr>
            </a:tbl>
          </a:graphicData>
        </a:graphic>
      </p:graphicFrame>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1"/>
          <p:cNvSpPr txBox="1">
            <a:spLocks noGrp="1"/>
          </p:cNvSpPr>
          <p:nvPr>
            <p:ph type="title"/>
          </p:nvPr>
        </p:nvSpPr>
        <p:spPr>
          <a:xfrm>
            <a:off x="315217" y="136092"/>
            <a:ext cx="8513565" cy="807816"/>
          </a:xfrm>
          <a:prstGeom prst="rect">
            <a:avLst/>
          </a:prstGeom>
        </p:spPr>
        <p:txBody>
          <a:bodyPr>
            <a:normAutofit fontScale="90000"/>
          </a:bodyPr>
          <a:lstStyle/>
          <a:p>
            <a:r>
              <a:rPr dirty="0"/>
              <a:t>Cost of Separate Chaining</a:t>
            </a:r>
          </a:p>
        </p:txBody>
      </p:sp>
      <p:sp>
        <p:nvSpPr>
          <p:cNvPr id="87" name="Content Placeholder 2"/>
          <p:cNvSpPr txBox="1">
            <a:spLocks noGrp="1"/>
          </p:cNvSpPr>
          <p:nvPr>
            <p:ph type="body" sz="quarter" idx="1"/>
          </p:nvPr>
        </p:nvSpPr>
        <p:spPr>
          <a:xfrm>
            <a:off x="457200" y="5604200"/>
            <a:ext cx="8229600" cy="807816"/>
          </a:xfrm>
          <a:prstGeom prst="rect">
            <a:avLst/>
          </a:prstGeom>
        </p:spPr>
        <p:txBody>
          <a:bodyPr>
            <a:normAutofit/>
          </a:bodyPr>
          <a:lstStyle>
            <a:lvl1pPr defTabSz="521208">
              <a:defRPr sz="2052"/>
            </a:lvl1pPr>
          </a:lstStyle>
          <a:p>
            <a:r>
              <a:rPr sz="1800" b="0" dirty="0"/>
              <a:t>The average number of comparisons required by a search of the hash table for given values of the load factor λ when using separate chaining</a:t>
            </a:r>
          </a:p>
        </p:txBody>
      </p:sp>
      <p:graphicFrame>
        <p:nvGraphicFramePr>
          <p:cNvPr id="88" name="Table"/>
          <p:cNvGraphicFramePr/>
          <p:nvPr>
            <p:extLst>
              <p:ext uri="{D42A27DB-BD31-4B8C-83A1-F6EECF244321}">
                <p14:modId xmlns:p14="http://schemas.microsoft.com/office/powerpoint/2010/main" val="3489086157"/>
              </p:ext>
            </p:extLst>
          </p:nvPr>
        </p:nvGraphicFramePr>
        <p:xfrm>
          <a:off x="901409" y="1052522"/>
          <a:ext cx="6288492" cy="4443064"/>
        </p:xfrm>
        <a:graphic>
          <a:graphicData uri="http://schemas.openxmlformats.org/drawingml/2006/table">
            <a:tbl>
              <a:tblPr firstRow="1" bandRow="1">
                <a:tableStyleId>{4C3C2611-4C71-4FC5-86AE-919BDF0F9419}</a:tableStyleId>
              </a:tblPr>
              <a:tblGrid>
                <a:gridCol w="2096164">
                  <a:extLst>
                    <a:ext uri="{9D8B030D-6E8A-4147-A177-3AD203B41FA5}">
                      <a16:colId xmlns:a16="http://schemas.microsoft.com/office/drawing/2014/main" val="20000"/>
                    </a:ext>
                  </a:extLst>
                </a:gridCol>
                <a:gridCol w="2096164">
                  <a:extLst>
                    <a:ext uri="{9D8B030D-6E8A-4147-A177-3AD203B41FA5}">
                      <a16:colId xmlns:a16="http://schemas.microsoft.com/office/drawing/2014/main" val="20001"/>
                    </a:ext>
                  </a:extLst>
                </a:gridCol>
                <a:gridCol w="2096164">
                  <a:extLst>
                    <a:ext uri="{9D8B030D-6E8A-4147-A177-3AD203B41FA5}">
                      <a16:colId xmlns:a16="http://schemas.microsoft.com/office/drawing/2014/main" val="20002"/>
                    </a:ext>
                  </a:extLst>
                </a:gridCol>
              </a:tblGrid>
              <a:tr h="576305">
                <a:tc>
                  <a:txBody>
                    <a:bodyPr/>
                    <a:lstStyle/>
                    <a:p>
                      <a:pPr algn="ctr">
                        <a:defRPr sz="1800" b="0">
                          <a:solidFill>
                            <a:srgbClr val="000000"/>
                          </a:solidFill>
                        </a:defRPr>
                      </a:pPr>
                      <a:r>
                        <a:rPr sz="2700" b="1" dirty="0">
                          <a:solidFill>
                            <a:srgbClr val="FFFFFF"/>
                          </a:solidFill>
                        </a:rPr>
                        <a:t>𝝀</a:t>
                      </a:r>
                    </a:p>
                  </a:txBody>
                  <a:tcPr marL="0" marR="0" marT="0" marB="0" anchor="ctr" horzOverflow="overflow"/>
                </a:tc>
                <a:tc>
                  <a:txBody>
                    <a:bodyPr/>
                    <a:lstStyle/>
                    <a:p>
                      <a:pPr algn="ctr">
                        <a:defRPr sz="1800" b="0">
                          <a:solidFill>
                            <a:srgbClr val="000000"/>
                          </a:solidFill>
                        </a:defRPr>
                      </a:pPr>
                      <a:r>
                        <a:rPr sz="1900" b="1">
                          <a:solidFill>
                            <a:srgbClr val="FFFFFF"/>
                          </a:solidFill>
                        </a:rPr>
                        <a:t>Unsuccessful Search</a:t>
                      </a:r>
                    </a:p>
                  </a:txBody>
                  <a:tcPr marL="0" marR="0" marT="0" marB="0" anchor="ctr" horzOverflow="overflow"/>
                </a:tc>
                <a:tc>
                  <a:txBody>
                    <a:bodyPr/>
                    <a:lstStyle/>
                    <a:p>
                      <a:pPr algn="ctr">
                        <a:defRPr sz="1800" b="0">
                          <a:solidFill>
                            <a:srgbClr val="000000"/>
                          </a:solidFill>
                        </a:defRPr>
                      </a:pPr>
                      <a:r>
                        <a:rPr sz="1900" b="1">
                          <a:solidFill>
                            <a:srgbClr val="FFFFFF"/>
                          </a:solidFill>
                        </a:rPr>
                        <a:t>Successful Search</a:t>
                      </a:r>
                    </a:p>
                  </a:txBody>
                  <a:tcPr marL="0" marR="0" marT="0" marB="0" anchor="ctr" horzOverflow="overflow"/>
                </a:tc>
                <a:extLst>
                  <a:ext uri="{0D108BD9-81ED-4DB2-BD59-A6C34878D82A}">
                    <a16:rowId xmlns:a16="http://schemas.microsoft.com/office/drawing/2014/main" val="10000"/>
                  </a:ext>
                </a:extLst>
              </a:tr>
              <a:tr h="358744">
                <a:tc>
                  <a:txBody>
                    <a:bodyPr/>
                    <a:lstStyle/>
                    <a:p>
                      <a:pPr algn="ctr">
                        <a:defRPr sz="1800"/>
                      </a:pPr>
                      <a:r>
                        <a:rPr sz="2300"/>
                        <a:t>0.1</a:t>
                      </a:r>
                    </a:p>
                  </a:txBody>
                  <a:tcPr marL="0" marR="0" marT="0" marB="0" anchor="ctr" horzOverflow="overflow"/>
                </a:tc>
                <a:tc>
                  <a:txBody>
                    <a:bodyPr/>
                    <a:lstStyle/>
                    <a:p>
                      <a:pPr algn="ctr">
                        <a:defRPr sz="1800"/>
                      </a:pPr>
                      <a:r>
                        <a:rPr sz="2300"/>
                        <a:t>0.1</a:t>
                      </a:r>
                    </a:p>
                  </a:txBody>
                  <a:tcPr marL="0" marR="0" marT="0" marB="0" anchor="ctr" horzOverflow="overflow"/>
                </a:tc>
                <a:tc>
                  <a:txBody>
                    <a:bodyPr/>
                    <a:lstStyle/>
                    <a:p>
                      <a:pPr algn="ctr">
                        <a:defRPr sz="1800"/>
                      </a:pPr>
                      <a:r>
                        <a:rPr sz="2300"/>
                        <a:t>1.1</a:t>
                      </a:r>
                    </a:p>
                  </a:txBody>
                  <a:tcPr marL="0" marR="0" marT="0" marB="0" anchor="ctr" horzOverflow="overflow"/>
                </a:tc>
                <a:extLst>
                  <a:ext uri="{0D108BD9-81ED-4DB2-BD59-A6C34878D82A}">
                    <a16:rowId xmlns:a16="http://schemas.microsoft.com/office/drawing/2014/main" val="10001"/>
                  </a:ext>
                </a:extLst>
              </a:tr>
              <a:tr h="348546">
                <a:tc>
                  <a:txBody>
                    <a:bodyPr/>
                    <a:lstStyle/>
                    <a:p>
                      <a:pPr algn="ctr">
                        <a:defRPr sz="1800"/>
                      </a:pPr>
                      <a:r>
                        <a:rPr sz="2300"/>
                        <a:t>0.3</a:t>
                      </a:r>
                    </a:p>
                  </a:txBody>
                  <a:tcPr marL="0" marR="0" marT="0" marB="0" anchor="ctr" horzOverflow="overflow"/>
                </a:tc>
                <a:tc>
                  <a:txBody>
                    <a:bodyPr/>
                    <a:lstStyle/>
                    <a:p>
                      <a:pPr algn="ctr">
                        <a:defRPr sz="1800"/>
                      </a:pPr>
                      <a:r>
                        <a:rPr sz="2300"/>
                        <a:t>0.3</a:t>
                      </a:r>
                    </a:p>
                  </a:txBody>
                  <a:tcPr marL="0" marR="0" marT="0" marB="0" anchor="ctr" horzOverflow="overflow"/>
                </a:tc>
                <a:tc>
                  <a:txBody>
                    <a:bodyPr/>
                    <a:lstStyle/>
                    <a:p>
                      <a:pPr algn="ctr">
                        <a:defRPr sz="1800"/>
                      </a:pPr>
                      <a:r>
                        <a:rPr sz="2300"/>
                        <a:t>1.2</a:t>
                      </a:r>
                    </a:p>
                  </a:txBody>
                  <a:tcPr marL="0" marR="0" marT="0" marB="0" anchor="ctr" horzOverflow="overflow"/>
                </a:tc>
                <a:extLst>
                  <a:ext uri="{0D108BD9-81ED-4DB2-BD59-A6C34878D82A}">
                    <a16:rowId xmlns:a16="http://schemas.microsoft.com/office/drawing/2014/main" val="10002"/>
                  </a:ext>
                </a:extLst>
              </a:tr>
              <a:tr h="348546">
                <a:tc>
                  <a:txBody>
                    <a:bodyPr/>
                    <a:lstStyle/>
                    <a:p>
                      <a:pPr algn="ctr">
                        <a:defRPr sz="1800"/>
                      </a:pPr>
                      <a:r>
                        <a:rPr sz="2300"/>
                        <a:t>0.5</a:t>
                      </a:r>
                    </a:p>
                  </a:txBody>
                  <a:tcPr marL="0" marR="0" marT="0" marB="0" anchor="ctr" horzOverflow="overflow"/>
                </a:tc>
                <a:tc>
                  <a:txBody>
                    <a:bodyPr/>
                    <a:lstStyle/>
                    <a:p>
                      <a:pPr algn="ctr">
                        <a:defRPr sz="1800"/>
                      </a:pPr>
                      <a:r>
                        <a:rPr sz="2300"/>
                        <a:t>0.5</a:t>
                      </a:r>
                    </a:p>
                  </a:txBody>
                  <a:tcPr marL="0" marR="0" marT="0" marB="0" anchor="ctr" horzOverflow="overflow"/>
                </a:tc>
                <a:tc>
                  <a:txBody>
                    <a:bodyPr/>
                    <a:lstStyle/>
                    <a:p>
                      <a:pPr algn="ctr">
                        <a:defRPr sz="1800"/>
                      </a:pPr>
                      <a:r>
                        <a:rPr sz="2300"/>
                        <a:t>1.3</a:t>
                      </a:r>
                    </a:p>
                  </a:txBody>
                  <a:tcPr marL="0" marR="0" marT="0" marB="0" anchor="ctr" horzOverflow="overflow"/>
                </a:tc>
                <a:extLst>
                  <a:ext uri="{0D108BD9-81ED-4DB2-BD59-A6C34878D82A}">
                    <a16:rowId xmlns:a16="http://schemas.microsoft.com/office/drawing/2014/main" val="10003"/>
                  </a:ext>
                </a:extLst>
              </a:tr>
              <a:tr h="348546">
                <a:tc>
                  <a:txBody>
                    <a:bodyPr/>
                    <a:lstStyle/>
                    <a:p>
                      <a:pPr algn="ctr">
                        <a:defRPr sz="1800"/>
                      </a:pPr>
                      <a:r>
                        <a:rPr sz="2300"/>
                        <a:t>0.7</a:t>
                      </a:r>
                    </a:p>
                  </a:txBody>
                  <a:tcPr marL="0" marR="0" marT="0" marB="0" anchor="ctr" horzOverflow="overflow"/>
                </a:tc>
                <a:tc>
                  <a:txBody>
                    <a:bodyPr/>
                    <a:lstStyle/>
                    <a:p>
                      <a:pPr algn="ctr">
                        <a:defRPr sz="1800"/>
                      </a:pPr>
                      <a:r>
                        <a:rPr sz="2300"/>
                        <a:t>0.7</a:t>
                      </a:r>
                    </a:p>
                  </a:txBody>
                  <a:tcPr marL="0" marR="0" marT="0" marB="0" anchor="ctr" horzOverflow="overflow"/>
                </a:tc>
                <a:tc>
                  <a:txBody>
                    <a:bodyPr/>
                    <a:lstStyle/>
                    <a:p>
                      <a:pPr algn="ctr">
                        <a:defRPr sz="1800"/>
                      </a:pPr>
                      <a:r>
                        <a:rPr sz="2300"/>
                        <a:t>1.4</a:t>
                      </a:r>
                    </a:p>
                  </a:txBody>
                  <a:tcPr marL="0" marR="0" marT="0" marB="0" anchor="ctr" horzOverflow="overflow"/>
                </a:tc>
                <a:extLst>
                  <a:ext uri="{0D108BD9-81ED-4DB2-BD59-A6C34878D82A}">
                    <a16:rowId xmlns:a16="http://schemas.microsoft.com/office/drawing/2014/main" val="10004"/>
                  </a:ext>
                </a:extLst>
              </a:tr>
              <a:tr h="348546">
                <a:tc>
                  <a:txBody>
                    <a:bodyPr/>
                    <a:lstStyle/>
                    <a:p>
                      <a:pPr algn="ctr">
                        <a:defRPr sz="1800"/>
                      </a:pPr>
                      <a:r>
                        <a:rPr sz="2300"/>
                        <a:t>0.9</a:t>
                      </a:r>
                    </a:p>
                  </a:txBody>
                  <a:tcPr marL="0" marR="0" marT="0" marB="0" anchor="ctr" horzOverflow="overflow"/>
                </a:tc>
                <a:tc>
                  <a:txBody>
                    <a:bodyPr/>
                    <a:lstStyle/>
                    <a:p>
                      <a:pPr algn="ctr">
                        <a:defRPr sz="1800"/>
                      </a:pPr>
                      <a:r>
                        <a:rPr sz="2300"/>
                        <a:t>0.9</a:t>
                      </a:r>
                    </a:p>
                  </a:txBody>
                  <a:tcPr marL="0" marR="0" marT="0" marB="0" anchor="ctr" horzOverflow="overflow"/>
                </a:tc>
                <a:tc>
                  <a:txBody>
                    <a:bodyPr/>
                    <a:lstStyle/>
                    <a:p>
                      <a:pPr algn="ctr">
                        <a:defRPr sz="1800"/>
                      </a:pPr>
                      <a:r>
                        <a:rPr sz="2300"/>
                        <a:t>1.5</a:t>
                      </a:r>
                    </a:p>
                  </a:txBody>
                  <a:tcPr marL="0" marR="0" marT="0" marB="0" anchor="ctr" horzOverflow="overflow"/>
                </a:tc>
                <a:extLst>
                  <a:ext uri="{0D108BD9-81ED-4DB2-BD59-A6C34878D82A}">
                    <a16:rowId xmlns:a16="http://schemas.microsoft.com/office/drawing/2014/main" val="10005"/>
                  </a:ext>
                </a:extLst>
              </a:tr>
              <a:tr h="348546">
                <a:tc>
                  <a:txBody>
                    <a:bodyPr/>
                    <a:lstStyle/>
                    <a:p>
                      <a:pPr algn="ctr">
                        <a:defRPr sz="1800"/>
                      </a:pPr>
                      <a:r>
                        <a:rPr sz="2300"/>
                        <a:t>1.1</a:t>
                      </a:r>
                    </a:p>
                  </a:txBody>
                  <a:tcPr marL="0" marR="0" marT="0" marB="0" anchor="ctr" horzOverflow="overflow"/>
                </a:tc>
                <a:tc>
                  <a:txBody>
                    <a:bodyPr/>
                    <a:lstStyle/>
                    <a:p>
                      <a:pPr algn="ctr">
                        <a:defRPr sz="1800"/>
                      </a:pPr>
                      <a:r>
                        <a:rPr sz="2300"/>
                        <a:t>1.1</a:t>
                      </a:r>
                    </a:p>
                  </a:txBody>
                  <a:tcPr marL="0" marR="0" marT="0" marB="0" anchor="ctr" horzOverflow="overflow"/>
                </a:tc>
                <a:tc>
                  <a:txBody>
                    <a:bodyPr/>
                    <a:lstStyle/>
                    <a:p>
                      <a:pPr algn="ctr">
                        <a:defRPr sz="1800"/>
                      </a:pPr>
                      <a:r>
                        <a:rPr sz="2300"/>
                        <a:t>1.6</a:t>
                      </a:r>
                    </a:p>
                  </a:txBody>
                  <a:tcPr marL="0" marR="0" marT="0" marB="0" anchor="ctr" horzOverflow="overflow"/>
                </a:tc>
                <a:extLst>
                  <a:ext uri="{0D108BD9-81ED-4DB2-BD59-A6C34878D82A}">
                    <a16:rowId xmlns:a16="http://schemas.microsoft.com/office/drawing/2014/main" val="10006"/>
                  </a:ext>
                </a:extLst>
              </a:tr>
              <a:tr h="348546">
                <a:tc>
                  <a:txBody>
                    <a:bodyPr/>
                    <a:lstStyle/>
                    <a:p>
                      <a:pPr algn="ctr">
                        <a:defRPr sz="1800"/>
                      </a:pPr>
                      <a:r>
                        <a:rPr sz="2300"/>
                        <a:t>1.3</a:t>
                      </a:r>
                    </a:p>
                  </a:txBody>
                  <a:tcPr marL="0" marR="0" marT="0" marB="0" anchor="ctr" horzOverflow="overflow"/>
                </a:tc>
                <a:tc>
                  <a:txBody>
                    <a:bodyPr/>
                    <a:lstStyle/>
                    <a:p>
                      <a:pPr algn="ctr">
                        <a:defRPr sz="1800"/>
                      </a:pPr>
                      <a:r>
                        <a:rPr sz="2300"/>
                        <a:t>1.3</a:t>
                      </a:r>
                    </a:p>
                  </a:txBody>
                  <a:tcPr marL="0" marR="0" marT="0" marB="0" anchor="ctr" horzOverflow="overflow"/>
                </a:tc>
                <a:tc>
                  <a:txBody>
                    <a:bodyPr/>
                    <a:lstStyle/>
                    <a:p>
                      <a:pPr algn="ctr">
                        <a:defRPr sz="1800"/>
                      </a:pPr>
                      <a:r>
                        <a:rPr sz="2300"/>
                        <a:t>1.7</a:t>
                      </a:r>
                    </a:p>
                  </a:txBody>
                  <a:tcPr marL="0" marR="0" marT="0" marB="0" anchor="ctr" horzOverflow="overflow"/>
                </a:tc>
                <a:extLst>
                  <a:ext uri="{0D108BD9-81ED-4DB2-BD59-A6C34878D82A}">
                    <a16:rowId xmlns:a16="http://schemas.microsoft.com/office/drawing/2014/main" val="10007"/>
                  </a:ext>
                </a:extLst>
              </a:tr>
              <a:tr h="348546">
                <a:tc>
                  <a:txBody>
                    <a:bodyPr/>
                    <a:lstStyle/>
                    <a:p>
                      <a:pPr algn="ctr">
                        <a:defRPr sz="1800"/>
                      </a:pPr>
                      <a:r>
                        <a:rPr sz="2300"/>
                        <a:t>1.5</a:t>
                      </a:r>
                    </a:p>
                  </a:txBody>
                  <a:tcPr marL="0" marR="0" marT="0" marB="0" anchor="ctr" horzOverflow="overflow"/>
                </a:tc>
                <a:tc>
                  <a:txBody>
                    <a:bodyPr/>
                    <a:lstStyle/>
                    <a:p>
                      <a:pPr algn="ctr">
                        <a:defRPr sz="1800"/>
                      </a:pPr>
                      <a:r>
                        <a:rPr sz="2300"/>
                        <a:t>1.5</a:t>
                      </a:r>
                    </a:p>
                  </a:txBody>
                  <a:tcPr marL="0" marR="0" marT="0" marB="0" anchor="ctr" horzOverflow="overflow"/>
                </a:tc>
                <a:tc>
                  <a:txBody>
                    <a:bodyPr/>
                    <a:lstStyle/>
                    <a:p>
                      <a:pPr algn="ctr">
                        <a:defRPr sz="1800"/>
                      </a:pPr>
                      <a:r>
                        <a:rPr sz="2300"/>
                        <a:t>1.8</a:t>
                      </a:r>
                    </a:p>
                  </a:txBody>
                  <a:tcPr marL="0" marR="0" marT="0" marB="0" anchor="ctr" horzOverflow="overflow"/>
                </a:tc>
                <a:extLst>
                  <a:ext uri="{0D108BD9-81ED-4DB2-BD59-A6C34878D82A}">
                    <a16:rowId xmlns:a16="http://schemas.microsoft.com/office/drawing/2014/main" val="10008"/>
                  </a:ext>
                </a:extLst>
              </a:tr>
              <a:tr h="348546">
                <a:tc>
                  <a:txBody>
                    <a:bodyPr/>
                    <a:lstStyle/>
                    <a:p>
                      <a:pPr algn="ctr">
                        <a:defRPr sz="1800"/>
                      </a:pPr>
                      <a:r>
                        <a:rPr sz="2300"/>
                        <a:t>1.7</a:t>
                      </a:r>
                    </a:p>
                  </a:txBody>
                  <a:tcPr marL="0" marR="0" marT="0" marB="0" anchor="ctr" horzOverflow="overflow"/>
                </a:tc>
                <a:tc>
                  <a:txBody>
                    <a:bodyPr/>
                    <a:lstStyle/>
                    <a:p>
                      <a:pPr algn="ctr">
                        <a:defRPr sz="1800"/>
                      </a:pPr>
                      <a:r>
                        <a:rPr sz="2300"/>
                        <a:t>1.7</a:t>
                      </a:r>
                    </a:p>
                  </a:txBody>
                  <a:tcPr marL="0" marR="0" marT="0" marB="0" anchor="ctr" horzOverflow="overflow"/>
                </a:tc>
                <a:tc>
                  <a:txBody>
                    <a:bodyPr/>
                    <a:lstStyle/>
                    <a:p>
                      <a:pPr algn="ctr">
                        <a:defRPr sz="1800"/>
                      </a:pPr>
                      <a:r>
                        <a:rPr sz="2300"/>
                        <a:t>1.9</a:t>
                      </a:r>
                    </a:p>
                  </a:txBody>
                  <a:tcPr marL="0" marR="0" marT="0" marB="0" anchor="ctr" horzOverflow="overflow"/>
                </a:tc>
                <a:extLst>
                  <a:ext uri="{0D108BD9-81ED-4DB2-BD59-A6C34878D82A}">
                    <a16:rowId xmlns:a16="http://schemas.microsoft.com/office/drawing/2014/main" val="10009"/>
                  </a:ext>
                </a:extLst>
              </a:tr>
              <a:tr h="348546">
                <a:tc>
                  <a:txBody>
                    <a:bodyPr/>
                    <a:lstStyle/>
                    <a:p>
                      <a:pPr algn="ctr">
                        <a:defRPr sz="1800"/>
                      </a:pPr>
                      <a:r>
                        <a:rPr sz="2300"/>
                        <a:t>1.9</a:t>
                      </a:r>
                    </a:p>
                  </a:txBody>
                  <a:tcPr marL="0" marR="0" marT="0" marB="0" anchor="ctr" horzOverflow="overflow"/>
                </a:tc>
                <a:tc>
                  <a:txBody>
                    <a:bodyPr/>
                    <a:lstStyle/>
                    <a:p>
                      <a:pPr algn="ctr">
                        <a:defRPr sz="1800"/>
                      </a:pPr>
                      <a:r>
                        <a:rPr sz="2300"/>
                        <a:t>1.9</a:t>
                      </a:r>
                    </a:p>
                  </a:txBody>
                  <a:tcPr marL="0" marR="0" marT="0" marB="0" anchor="ctr" horzOverflow="overflow"/>
                </a:tc>
                <a:tc>
                  <a:txBody>
                    <a:bodyPr/>
                    <a:lstStyle/>
                    <a:p>
                      <a:pPr algn="ctr">
                        <a:defRPr sz="1800"/>
                      </a:pPr>
                      <a:r>
                        <a:rPr sz="2300"/>
                        <a:t>2.0</a:t>
                      </a:r>
                    </a:p>
                  </a:txBody>
                  <a:tcPr marL="0" marR="0" marT="0" marB="0" anchor="ctr" horzOverflow="overflow"/>
                </a:tc>
                <a:extLst>
                  <a:ext uri="{0D108BD9-81ED-4DB2-BD59-A6C34878D82A}">
                    <a16:rowId xmlns:a16="http://schemas.microsoft.com/office/drawing/2014/main" val="10010"/>
                  </a:ext>
                </a:extLst>
              </a:tr>
              <a:tr h="348546">
                <a:tc>
                  <a:txBody>
                    <a:bodyPr/>
                    <a:lstStyle/>
                    <a:p>
                      <a:pPr algn="ctr">
                        <a:defRPr sz="1800"/>
                      </a:pPr>
                      <a:r>
                        <a:rPr sz="2300"/>
                        <a:t>2.0</a:t>
                      </a:r>
                    </a:p>
                  </a:txBody>
                  <a:tcPr marL="0" marR="0" marT="0" marB="0" anchor="ctr" horzOverflow="overflow"/>
                </a:tc>
                <a:tc>
                  <a:txBody>
                    <a:bodyPr/>
                    <a:lstStyle/>
                    <a:p>
                      <a:pPr algn="ctr">
                        <a:defRPr sz="1800"/>
                      </a:pPr>
                      <a:r>
                        <a:rPr sz="2300"/>
                        <a:t>2.0</a:t>
                      </a:r>
                    </a:p>
                  </a:txBody>
                  <a:tcPr marL="0" marR="0" marT="0" marB="0" anchor="ctr" horzOverflow="overflow"/>
                </a:tc>
                <a:tc>
                  <a:txBody>
                    <a:bodyPr/>
                    <a:lstStyle/>
                    <a:p>
                      <a:pPr algn="ctr">
                        <a:defRPr sz="1800"/>
                      </a:pPr>
                      <a:r>
                        <a:rPr sz="2300" dirty="0"/>
                        <a:t>2.0</a:t>
                      </a:r>
                    </a:p>
                  </a:txBody>
                  <a:tcPr marL="0" marR="0" marT="0" marB="0" anchor="ctr" horzOverflow="overflow"/>
                </a:tc>
                <a:extLst>
                  <a:ext uri="{0D108BD9-81ED-4DB2-BD59-A6C34878D82A}">
                    <a16:rowId xmlns:a16="http://schemas.microsoft.com/office/drawing/2014/main" val="10011"/>
                  </a:ext>
                </a:extLst>
              </a:tr>
            </a:tbl>
          </a:graphicData>
        </a:graphic>
      </p:graphicFrame>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itle 1"/>
          <p:cNvSpPr txBox="1">
            <a:spLocks noGrp="1"/>
          </p:cNvSpPr>
          <p:nvPr>
            <p:ph type="title"/>
          </p:nvPr>
        </p:nvSpPr>
        <p:spPr>
          <a:xfrm>
            <a:off x="258232" y="154380"/>
            <a:ext cx="8513234" cy="816042"/>
          </a:xfrm>
          <a:prstGeom prst="rect">
            <a:avLst/>
          </a:prstGeom>
        </p:spPr>
        <p:txBody>
          <a:bodyPr>
            <a:noAutofit/>
          </a:bodyPr>
          <a:lstStyle>
            <a:lvl1pPr defTabSz="768095">
              <a:defRPr sz="3696"/>
            </a:lvl1pPr>
          </a:lstStyle>
          <a:p>
            <a:r>
              <a:rPr sz="4000" dirty="0"/>
              <a:t>Performance of Hashing</a:t>
            </a:r>
          </a:p>
        </p:txBody>
      </p:sp>
      <p:sp>
        <p:nvSpPr>
          <p:cNvPr id="91" name="Content Placeholder 4"/>
          <p:cNvSpPr txBox="1">
            <a:spLocks noGrp="1"/>
          </p:cNvSpPr>
          <p:nvPr>
            <p:ph type="body" idx="1"/>
          </p:nvPr>
        </p:nvSpPr>
        <p:spPr>
          <a:xfrm>
            <a:off x="400049" y="1068778"/>
            <a:ext cx="8229601" cy="4876209"/>
          </a:xfrm>
          <a:prstGeom prst="rect">
            <a:avLst/>
          </a:prstGeom>
        </p:spPr>
        <p:txBody>
          <a:bodyPr/>
          <a:lstStyle/>
          <a:p>
            <a:r>
              <a:rPr dirty="0"/>
              <a:t>To maintain efficiency, restrict the size of </a:t>
            </a:r>
            <a:r>
              <a:rPr sz="2700" b="1" dirty="0">
                <a:latin typeface="Times New Roman"/>
                <a:ea typeface="Times New Roman"/>
                <a:cs typeface="Times New Roman"/>
                <a:sym typeface="Times New Roman"/>
              </a:rPr>
              <a:t>λ</a:t>
            </a:r>
            <a:r>
              <a:rPr dirty="0"/>
              <a:t> as follows:</a:t>
            </a:r>
          </a:p>
          <a:p>
            <a:pPr marL="815975" lvl="1" indent="-257175"/>
            <a:r>
              <a:rPr sz="2000" b="1" dirty="0">
                <a:latin typeface="Times New Roman"/>
                <a:ea typeface="Times New Roman"/>
                <a:cs typeface="Times New Roman"/>
                <a:sym typeface="Times New Roman"/>
              </a:rPr>
              <a:t>λ</a:t>
            </a:r>
            <a:r>
              <a:rPr sz="2000" dirty="0"/>
              <a:t> </a:t>
            </a:r>
            <a:r>
              <a:rPr sz="2000" dirty="0">
                <a:latin typeface="Menlo"/>
                <a:ea typeface="Menlo"/>
                <a:cs typeface="Menlo"/>
                <a:sym typeface="Menlo"/>
              </a:rPr>
              <a:t>&lt; 0.5</a:t>
            </a:r>
            <a:r>
              <a:rPr sz="2000" dirty="0"/>
              <a:t> for open addressing</a:t>
            </a:r>
          </a:p>
          <a:p>
            <a:pPr marL="815975" lvl="1" indent="-257175"/>
            <a:r>
              <a:rPr sz="2000" b="1" dirty="0">
                <a:latin typeface="Times New Roman"/>
                <a:ea typeface="Times New Roman"/>
                <a:cs typeface="Times New Roman"/>
                <a:sym typeface="Times New Roman"/>
              </a:rPr>
              <a:t>λ</a:t>
            </a:r>
            <a:r>
              <a:rPr sz="2000" dirty="0">
                <a:latin typeface="Menlo"/>
                <a:ea typeface="Menlo"/>
                <a:cs typeface="Menlo"/>
                <a:sym typeface="Menlo"/>
              </a:rPr>
              <a:t> &lt; 1.0</a:t>
            </a:r>
            <a:r>
              <a:rPr sz="2000" dirty="0"/>
              <a:t> for separate chaining</a:t>
            </a:r>
          </a:p>
          <a:p>
            <a:r>
              <a:rPr dirty="0">
                <a:solidFill>
                  <a:srgbClr val="7030A0"/>
                </a:solidFill>
              </a:rPr>
              <a:t>Should the load factor exceed these bounds</a:t>
            </a:r>
          </a:p>
          <a:p>
            <a:pPr lvl="1"/>
            <a:r>
              <a:rPr sz="2000" dirty="0">
                <a:solidFill>
                  <a:srgbClr val="7030A0"/>
                </a:solidFill>
              </a:rPr>
              <a:t>Increase the size of the hash table</a:t>
            </a:r>
          </a:p>
        </p:txBody>
      </p:sp>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itle 1"/>
          <p:cNvSpPr txBox="1">
            <a:spLocks noGrp="1"/>
          </p:cNvSpPr>
          <p:nvPr>
            <p:ph type="title"/>
          </p:nvPr>
        </p:nvSpPr>
        <p:spPr>
          <a:xfrm>
            <a:off x="258233" y="96970"/>
            <a:ext cx="8513234" cy="816042"/>
          </a:xfrm>
          <a:prstGeom prst="rect">
            <a:avLst/>
          </a:prstGeom>
        </p:spPr>
        <p:txBody>
          <a:bodyPr>
            <a:normAutofit fontScale="90000"/>
          </a:bodyPr>
          <a:lstStyle/>
          <a:p>
            <a:r>
              <a:rPr dirty="0"/>
              <a:t>Rehashing</a:t>
            </a:r>
          </a:p>
        </p:txBody>
      </p:sp>
      <p:sp>
        <p:nvSpPr>
          <p:cNvPr id="94" name="Content Placeholder 2"/>
          <p:cNvSpPr txBox="1">
            <a:spLocks noGrp="1"/>
          </p:cNvSpPr>
          <p:nvPr>
            <p:ph type="body" idx="1"/>
          </p:nvPr>
        </p:nvSpPr>
        <p:spPr>
          <a:xfrm>
            <a:off x="400049" y="1056904"/>
            <a:ext cx="8229601" cy="3468914"/>
          </a:xfrm>
          <a:prstGeom prst="rect">
            <a:avLst/>
          </a:prstGeom>
        </p:spPr>
        <p:txBody>
          <a:bodyPr/>
          <a:lstStyle/>
          <a:p>
            <a:r>
              <a:rPr dirty="0"/>
              <a:t>When the load factor </a:t>
            </a:r>
            <a:r>
              <a:rPr sz="2700" b="1" dirty="0">
                <a:latin typeface="Times New Roman"/>
                <a:ea typeface="Times New Roman"/>
                <a:cs typeface="Times New Roman"/>
                <a:sym typeface="Times New Roman"/>
              </a:rPr>
              <a:t>λ</a:t>
            </a:r>
            <a:r>
              <a:rPr dirty="0"/>
              <a:t> becomes too large</a:t>
            </a:r>
            <a:r>
              <a:rPr lang="en-US" dirty="0"/>
              <a:t>,</a:t>
            </a:r>
            <a:r>
              <a:rPr dirty="0"/>
              <a:t> resize the hash table</a:t>
            </a:r>
          </a:p>
          <a:p>
            <a:r>
              <a:rPr dirty="0"/>
              <a:t>Compute the table’s new size</a:t>
            </a:r>
          </a:p>
          <a:p>
            <a:pPr lvl="1"/>
            <a:r>
              <a:rPr lang="en-US" sz="2000" dirty="0"/>
              <a:t>"</a:t>
            </a:r>
            <a:r>
              <a:rPr sz="2000" dirty="0"/>
              <a:t>Double</a:t>
            </a:r>
            <a:r>
              <a:rPr lang="en-US" sz="2000" dirty="0"/>
              <a:t>"</a:t>
            </a:r>
            <a:r>
              <a:rPr sz="2000" dirty="0"/>
              <a:t> its present size</a:t>
            </a:r>
          </a:p>
          <a:p>
            <a:pPr lvl="1"/>
            <a:r>
              <a:rPr sz="2000" dirty="0"/>
              <a:t>Increase the result to the next prime number</a:t>
            </a:r>
          </a:p>
          <a:p>
            <a:pPr lvl="1"/>
            <a:r>
              <a:rPr sz="2000" dirty="0"/>
              <a:t>Use method  add to add the current entries in dictionary to new hash table</a:t>
            </a:r>
          </a:p>
        </p:txBody>
      </p:sp>
    </p:spTree>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6"/>
          <p:cNvSpPr>
            <a:spLocks noGrp="1" noChangeArrowheads="1"/>
          </p:cNvSpPr>
          <p:nvPr>
            <p:ph type="sldNum" sz="quarter" idx="12"/>
          </p:nvPr>
        </p:nvSpPr>
        <p:spPr>
          <a:ln/>
        </p:spPr>
        <p:txBody>
          <a:bodyPr/>
          <a:lstStyle/>
          <a:p>
            <a:pPr>
              <a:defRPr/>
            </a:pPr>
            <a:fld id="{ECBBF4EA-0D56-420C-A011-C5D65AF6CFCC}" type="slidenum">
              <a:rPr lang="en-US">
                <a:solidFill>
                  <a:srgbClr val="000000"/>
                </a:solidFill>
              </a:rPr>
              <a:pPr>
                <a:defRPr/>
              </a:pPr>
              <a:t>57</a:t>
            </a:fld>
            <a:endParaRPr lang="en-US">
              <a:solidFill>
                <a:srgbClr val="000000"/>
              </a:solidFill>
            </a:endParaRPr>
          </a:p>
        </p:txBody>
      </p:sp>
      <p:sp>
        <p:nvSpPr>
          <p:cNvPr id="70658" name="Rectangle 2"/>
          <p:cNvSpPr>
            <a:spLocks noGrp="1" noChangeArrowheads="1"/>
          </p:cNvSpPr>
          <p:nvPr>
            <p:ph type="title"/>
          </p:nvPr>
        </p:nvSpPr>
        <p:spPr>
          <a:xfrm>
            <a:off x="457200" y="398032"/>
            <a:ext cx="8229600" cy="645677"/>
          </a:xfrm>
        </p:spPr>
        <p:txBody>
          <a:bodyPr/>
          <a:lstStyle/>
          <a:p>
            <a:pPr algn="l">
              <a:spcBef>
                <a:spcPts val="0"/>
              </a:spcBef>
              <a:spcAft>
                <a:spcPts val="0"/>
              </a:spcAft>
            </a:pPr>
            <a:r>
              <a:rPr lang="en-US" sz="4000" b="1" dirty="0">
                <a:solidFill>
                  <a:srgbClr val="007FA3"/>
                </a:solidFill>
                <a:latin typeface="Times New Roman"/>
                <a:ea typeface="Times New Roman"/>
                <a:cs typeface="Times New Roman"/>
                <a:sym typeface="Times New Roman"/>
              </a:rPr>
              <a:t>Primary Storage Area Array Sizing</a:t>
            </a:r>
          </a:p>
        </p:txBody>
      </p:sp>
      <p:sp>
        <p:nvSpPr>
          <p:cNvPr id="70659" name="Rectangle 3"/>
          <p:cNvSpPr>
            <a:spLocks noGrp="1" noChangeArrowheads="1"/>
          </p:cNvSpPr>
          <p:nvPr>
            <p:ph type="body" idx="1"/>
          </p:nvPr>
        </p:nvSpPr>
        <p:spPr>
          <a:xfrm>
            <a:off x="457200" y="1323109"/>
            <a:ext cx="8229600" cy="4525963"/>
          </a:xfrm>
        </p:spPr>
        <p:txBody>
          <a:bodyPr/>
          <a:lstStyle/>
          <a:p>
            <a:pPr>
              <a:lnSpc>
                <a:spcPct val="80000"/>
              </a:lnSpc>
            </a:pPr>
            <a:r>
              <a:rPr lang="en-US" sz="2400" dirty="0"/>
              <a:t>Based on an optimum loading factor, </a:t>
            </a:r>
            <a:r>
              <a:rPr lang="en-US" sz="2400" dirty="0">
                <a:solidFill>
                  <a:srgbClr val="FF0000"/>
                </a:solidFill>
              </a:rPr>
              <a:t>0.75</a:t>
            </a:r>
          </a:p>
          <a:p>
            <a:pPr lvl="1">
              <a:lnSpc>
                <a:spcPct val="80000"/>
              </a:lnSpc>
            </a:pPr>
            <a:r>
              <a:rPr lang="en-US" sz="2000" dirty="0">
                <a:solidFill>
                  <a:srgbClr val="FF0000"/>
                </a:solidFill>
              </a:rPr>
              <a:t>Too high </a:t>
            </a:r>
            <a:r>
              <a:rPr lang="en-US" sz="2000" dirty="0"/>
              <a:t>(</a:t>
            </a:r>
            <a:r>
              <a:rPr lang="en-US" sz="2000" dirty="0">
                <a:cs typeface="Arial" charset="0"/>
              </a:rPr>
              <a:t>≈</a:t>
            </a:r>
            <a:r>
              <a:rPr lang="en-US" sz="2000" dirty="0"/>
              <a:t>1) </a:t>
            </a:r>
            <a:r>
              <a:rPr lang="en-US" sz="2000" dirty="0">
                <a:sym typeface="Wingdings" pitchFamily="2" charset="2"/>
              </a:rPr>
              <a:t> </a:t>
            </a:r>
            <a:r>
              <a:rPr lang="en-US" sz="2000" dirty="0">
                <a:solidFill>
                  <a:srgbClr val="FF0000"/>
                </a:solidFill>
                <a:sym typeface="Wingdings" pitchFamily="2" charset="2"/>
              </a:rPr>
              <a:t>many collisions </a:t>
            </a:r>
            <a:r>
              <a:rPr lang="en-US" sz="2000" dirty="0">
                <a:sym typeface="Wingdings" pitchFamily="2" charset="2"/>
              </a:rPr>
              <a:t>and therefore slow operations</a:t>
            </a:r>
          </a:p>
          <a:p>
            <a:pPr lvl="1">
              <a:lnSpc>
                <a:spcPct val="80000"/>
              </a:lnSpc>
            </a:pPr>
            <a:r>
              <a:rPr lang="en-US" sz="2000" dirty="0">
                <a:solidFill>
                  <a:srgbClr val="FF0000"/>
                </a:solidFill>
                <a:sym typeface="Wingdings" pitchFamily="2" charset="2"/>
              </a:rPr>
              <a:t>Too low </a:t>
            </a:r>
            <a:r>
              <a:rPr lang="en-US" sz="2000" dirty="0">
                <a:sym typeface="Wingdings" pitchFamily="2" charset="2"/>
              </a:rPr>
              <a:t>(&lt; 0.75)  many </a:t>
            </a:r>
            <a:r>
              <a:rPr lang="en-US" sz="2000" dirty="0">
                <a:solidFill>
                  <a:srgbClr val="FF0000"/>
                </a:solidFill>
                <a:sym typeface="Wingdings" pitchFamily="2" charset="2"/>
              </a:rPr>
              <a:t>unused array elements</a:t>
            </a:r>
            <a:r>
              <a:rPr lang="en-US" sz="2000" dirty="0">
                <a:sym typeface="Wingdings" pitchFamily="2" charset="2"/>
              </a:rPr>
              <a:t>, therefore low density</a:t>
            </a:r>
          </a:p>
          <a:p>
            <a:pPr lvl="1">
              <a:lnSpc>
                <a:spcPct val="80000"/>
              </a:lnSpc>
            </a:pPr>
            <a:endParaRPr lang="en-US" sz="2000" dirty="0"/>
          </a:p>
          <a:p>
            <a:pPr>
              <a:lnSpc>
                <a:spcPct val="80000"/>
              </a:lnSpc>
            </a:pPr>
            <a:r>
              <a:rPr lang="en-US" sz="2400" dirty="0"/>
              <a:t>A 4k+3 prime number</a:t>
            </a:r>
            <a:r>
              <a:rPr lang="en-US" sz="2800" dirty="0"/>
              <a:t>, </a:t>
            </a:r>
            <a:r>
              <a:rPr lang="en-US" sz="2400" dirty="0"/>
              <a:t>p</a:t>
            </a:r>
            <a:r>
              <a:rPr lang="en-US" sz="1800" dirty="0"/>
              <a:t>4k+3</a:t>
            </a:r>
          </a:p>
          <a:p>
            <a:pPr lvl="1">
              <a:lnSpc>
                <a:spcPct val="80000"/>
              </a:lnSpc>
            </a:pPr>
            <a:r>
              <a:rPr lang="en-US" sz="2000" dirty="0"/>
              <a:t>Using a prime results in less collisions</a:t>
            </a:r>
          </a:p>
          <a:p>
            <a:pPr lvl="1">
              <a:lnSpc>
                <a:spcPct val="80000"/>
              </a:lnSpc>
            </a:pPr>
            <a:endParaRPr lang="en-US" sz="2000" dirty="0"/>
          </a:p>
          <a:p>
            <a:pPr>
              <a:lnSpc>
                <a:spcPct val="80000"/>
              </a:lnSpc>
            </a:pPr>
            <a:r>
              <a:rPr lang="en-US" sz="2400" dirty="0"/>
              <a:t>Array size, N, is the p</a:t>
            </a:r>
            <a:r>
              <a:rPr lang="en-US" sz="1800" dirty="0"/>
              <a:t>4k+3</a:t>
            </a:r>
            <a:r>
              <a:rPr lang="en-US" sz="2800" dirty="0"/>
              <a:t> </a:t>
            </a:r>
            <a:r>
              <a:rPr lang="en-US" sz="2400" dirty="0"/>
              <a:t>prime </a:t>
            </a:r>
            <a:r>
              <a:rPr lang="en-US" sz="2400" dirty="0">
                <a:solidFill>
                  <a:schemeClr val="accent2">
                    <a:lumMod val="60000"/>
                    <a:lumOff val="40000"/>
                  </a:schemeClr>
                </a:solidFill>
              </a:rPr>
              <a:t>just above </a:t>
            </a:r>
            <a:r>
              <a:rPr lang="en-US" sz="2400" dirty="0"/>
              <a:t>n/0.75</a:t>
            </a:r>
          </a:p>
          <a:p>
            <a:pPr>
              <a:lnSpc>
                <a:spcPct val="80000"/>
              </a:lnSpc>
            </a:pPr>
            <a:endParaRPr lang="en-US" sz="2800" dirty="0"/>
          </a:p>
          <a:p>
            <a:pPr>
              <a:lnSpc>
                <a:spcPct val="80000"/>
              </a:lnSpc>
            </a:pPr>
            <a:r>
              <a:rPr lang="en-US" sz="2400" dirty="0">
                <a:solidFill>
                  <a:srgbClr val="0070C0"/>
                </a:solidFill>
              </a:rPr>
              <a:t>Open addressing (division hashing) </a:t>
            </a:r>
            <a:r>
              <a:rPr lang="en-US" sz="2400" dirty="0"/>
              <a:t>function keeps array index in bounds</a:t>
            </a:r>
          </a:p>
          <a:p>
            <a:pPr>
              <a:lnSpc>
                <a:spcPct val="80000"/>
              </a:lnSpc>
            </a:pPr>
            <a:endParaRPr lang="en-US" sz="2800" dirty="0"/>
          </a:p>
        </p:txBody>
      </p:sp>
    </p:spTree>
    <p:extLst>
      <p:ext uri="{BB962C8B-B14F-4D97-AF65-F5344CB8AC3E}">
        <p14:creationId xmlns:p14="http://schemas.microsoft.com/office/powerpoint/2010/main" val="3380274666"/>
      </p:ext>
    </p:extLst>
  </p:cSld>
  <p:clrMapOvr>
    <a:masterClrMapping/>
  </p:clrMapOvr>
  <p:transition advClick="0"/>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ChangeArrowheads="1"/>
          </p:cNvSpPr>
          <p:nvPr>
            <p:ph type="sldNum" sz="quarter" idx="12"/>
          </p:nvPr>
        </p:nvSpPr>
        <p:spPr>
          <a:ln/>
        </p:spPr>
        <p:txBody>
          <a:bodyPr/>
          <a:lstStyle/>
          <a:p>
            <a:pPr>
              <a:defRPr/>
            </a:pPr>
            <a:fld id="{83F0254E-6AAD-4F8B-B248-32E5E7072780}" type="slidenum">
              <a:rPr lang="en-US">
                <a:solidFill>
                  <a:srgbClr val="000000"/>
                </a:solidFill>
              </a:rPr>
              <a:pPr>
                <a:defRPr/>
              </a:pPr>
              <a:t>58</a:t>
            </a:fld>
            <a:endParaRPr lang="en-US">
              <a:solidFill>
                <a:srgbClr val="000000"/>
              </a:solidFill>
            </a:endParaRPr>
          </a:p>
        </p:txBody>
      </p:sp>
      <p:sp>
        <p:nvSpPr>
          <p:cNvPr id="88066" name="Rectangle 2"/>
          <p:cNvSpPr>
            <a:spLocks noGrp="1" noChangeArrowheads="1"/>
          </p:cNvSpPr>
          <p:nvPr>
            <p:ph type="title"/>
          </p:nvPr>
        </p:nvSpPr>
        <p:spPr>
          <a:xfrm>
            <a:off x="457200" y="489526"/>
            <a:ext cx="8229600" cy="683491"/>
          </a:xfrm>
        </p:spPr>
        <p:txBody>
          <a:bodyPr/>
          <a:lstStyle/>
          <a:p>
            <a:pPr algn="l">
              <a:spcBef>
                <a:spcPts val="0"/>
              </a:spcBef>
              <a:spcAft>
                <a:spcPts val="0"/>
              </a:spcAft>
            </a:pPr>
            <a:r>
              <a:rPr lang="en-US" sz="4000" b="1" dirty="0">
                <a:solidFill>
                  <a:srgbClr val="007FA3"/>
                </a:solidFill>
                <a:latin typeface="Times New Roman"/>
                <a:ea typeface="Times New Roman"/>
                <a:cs typeface="Times New Roman"/>
                <a:sym typeface="Times New Roman"/>
              </a:rPr>
              <a:t>4k + 3 Primes</a:t>
            </a:r>
          </a:p>
        </p:txBody>
      </p:sp>
      <p:sp>
        <p:nvSpPr>
          <p:cNvPr id="88067" name="Rectangle 3"/>
          <p:cNvSpPr>
            <a:spLocks noGrp="1" noChangeArrowheads="1"/>
          </p:cNvSpPr>
          <p:nvPr>
            <p:ph type="body" idx="1"/>
          </p:nvPr>
        </p:nvSpPr>
        <p:spPr>
          <a:xfrm>
            <a:off x="457200" y="1600200"/>
            <a:ext cx="8256588" cy="3128818"/>
          </a:xfrm>
        </p:spPr>
        <p:txBody>
          <a:bodyPr/>
          <a:lstStyle/>
          <a:p>
            <a:r>
              <a:rPr lang="en-US" sz="2400" dirty="0"/>
              <a:t>A prime, p, is a 4k+3 prime if there is an integer, k, such that p = 4k + 3</a:t>
            </a:r>
            <a:endParaRPr lang="en-US" dirty="0"/>
          </a:p>
          <a:p>
            <a:r>
              <a:rPr lang="en-US" sz="2400" dirty="0"/>
              <a:t>Test: set p = 4k+3, solve for k, is k an </a:t>
            </a:r>
            <a:r>
              <a:rPr lang="en-US" sz="2400" dirty="0" err="1"/>
              <a:t>int</a:t>
            </a:r>
            <a:r>
              <a:rPr lang="en-US" sz="2400" dirty="0"/>
              <a:t>?</a:t>
            </a:r>
          </a:p>
          <a:p>
            <a:pPr lvl="1"/>
            <a:r>
              <a:rPr lang="en-US" sz="2000" dirty="0"/>
              <a:t>For example, 857 and 859 are primes</a:t>
            </a:r>
          </a:p>
          <a:p>
            <a:pPr lvl="2"/>
            <a:r>
              <a:rPr lang="en-US" sz="1800" dirty="0"/>
              <a:t>857 is </a:t>
            </a:r>
            <a:r>
              <a:rPr lang="en-US" sz="1800" i="1" dirty="0"/>
              <a:t>not</a:t>
            </a:r>
            <a:r>
              <a:rPr lang="en-US" sz="1800" dirty="0"/>
              <a:t> a 4k+3 prime: k = (857 - 3) / 4 = 213</a:t>
            </a:r>
            <a:r>
              <a:rPr lang="en-US" sz="1800" dirty="0">
                <a:solidFill>
                  <a:srgbClr val="990000"/>
                </a:solidFill>
              </a:rPr>
              <a:t>.</a:t>
            </a:r>
            <a:r>
              <a:rPr lang="en-US" sz="1800" i="1" u="sng" dirty="0">
                <a:solidFill>
                  <a:srgbClr val="990000"/>
                </a:solidFill>
              </a:rPr>
              <a:t>5</a:t>
            </a:r>
            <a:r>
              <a:rPr lang="en-US" sz="1800" dirty="0"/>
              <a:t> </a:t>
            </a:r>
          </a:p>
          <a:p>
            <a:pPr lvl="2"/>
            <a:r>
              <a:rPr lang="en-US" sz="1800" dirty="0"/>
              <a:t>859 </a:t>
            </a:r>
            <a:r>
              <a:rPr lang="en-US" sz="1800" i="1" dirty="0"/>
              <a:t>is</a:t>
            </a:r>
            <a:r>
              <a:rPr lang="en-US" sz="1800" dirty="0"/>
              <a:t> a 4k+3 prime: k = (859 - 3) / 4 = 214</a:t>
            </a:r>
            <a:r>
              <a:rPr lang="en-US" sz="1800" dirty="0">
                <a:solidFill>
                  <a:srgbClr val="003399"/>
                </a:solidFill>
              </a:rPr>
              <a:t>.</a:t>
            </a:r>
            <a:r>
              <a:rPr lang="en-US" sz="1800" i="1" u="sng" dirty="0">
                <a:solidFill>
                  <a:srgbClr val="003399"/>
                </a:solidFill>
              </a:rPr>
              <a:t>0</a:t>
            </a:r>
          </a:p>
        </p:txBody>
      </p:sp>
    </p:spTree>
    <p:extLst>
      <p:ext uri="{BB962C8B-B14F-4D97-AF65-F5344CB8AC3E}">
        <p14:creationId xmlns:p14="http://schemas.microsoft.com/office/powerpoint/2010/main" val="1035365884"/>
      </p:ext>
    </p:extLst>
  </p:cSld>
  <p:clrMapOvr>
    <a:masterClrMapping/>
  </p:clrMapOvr>
  <p:transition advClick="0"/>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6"/>
          <p:cNvSpPr>
            <a:spLocks noGrp="1" noChangeArrowheads="1"/>
          </p:cNvSpPr>
          <p:nvPr>
            <p:ph type="sldNum" sz="quarter" idx="12"/>
          </p:nvPr>
        </p:nvSpPr>
        <p:spPr>
          <a:ln/>
        </p:spPr>
        <p:txBody>
          <a:bodyPr/>
          <a:lstStyle/>
          <a:p>
            <a:pPr>
              <a:defRPr/>
            </a:pPr>
            <a:fld id="{FF44D13A-15E9-4D49-B507-4AE62CEAB48C}" type="slidenum">
              <a:rPr lang="en-US">
                <a:solidFill>
                  <a:srgbClr val="000000"/>
                </a:solidFill>
              </a:rPr>
              <a:pPr>
                <a:defRPr/>
              </a:pPr>
              <a:t>59</a:t>
            </a:fld>
            <a:endParaRPr lang="en-US">
              <a:solidFill>
                <a:srgbClr val="000000"/>
              </a:solidFill>
            </a:endParaRPr>
          </a:p>
        </p:txBody>
      </p:sp>
      <p:sp>
        <p:nvSpPr>
          <p:cNvPr id="89090" name="Rectangle 2"/>
          <p:cNvSpPr>
            <a:spLocks noGrp="1" noChangeArrowheads="1"/>
          </p:cNvSpPr>
          <p:nvPr>
            <p:ph type="title"/>
          </p:nvPr>
        </p:nvSpPr>
        <p:spPr>
          <a:xfrm>
            <a:off x="258232" y="95534"/>
            <a:ext cx="8513234" cy="816042"/>
          </a:xfrm>
        </p:spPr>
        <p:txBody>
          <a:bodyPr>
            <a:normAutofit/>
          </a:bodyPr>
          <a:lstStyle/>
          <a:p>
            <a:r>
              <a:rPr lang="en-US" sz="4000" dirty="0"/>
              <a:t>Example</a:t>
            </a:r>
          </a:p>
        </p:txBody>
      </p:sp>
      <p:sp>
        <p:nvSpPr>
          <p:cNvPr id="89091" name="Rectangle 3"/>
          <p:cNvSpPr>
            <a:spLocks noGrp="1" noChangeArrowheads="1"/>
          </p:cNvSpPr>
          <p:nvPr>
            <p:ph type="body" idx="1"/>
          </p:nvPr>
        </p:nvSpPr>
        <p:spPr>
          <a:xfrm>
            <a:off x="400049" y="1140224"/>
            <a:ext cx="8229601" cy="5031976"/>
          </a:xfrm>
        </p:spPr>
        <p:txBody>
          <a:bodyPr>
            <a:normAutofit fontScale="92500" lnSpcReduction="20000"/>
          </a:bodyPr>
          <a:lstStyle/>
          <a:p>
            <a:pPr marL="533400" indent="-533400" algn="ctr">
              <a:lnSpc>
                <a:spcPct val="90000"/>
              </a:lnSpc>
              <a:buFontTx/>
              <a:buNone/>
            </a:pPr>
            <a:r>
              <a:rPr lang="en-US" sz="2800" dirty="0">
                <a:solidFill>
                  <a:srgbClr val="0070C0"/>
                </a:solidFill>
              </a:rPr>
              <a:t>5,129</a:t>
            </a:r>
            <a:r>
              <a:rPr lang="en-US" sz="2800" dirty="0"/>
              <a:t> “elements” will be stored in the structure,</a:t>
            </a:r>
          </a:p>
          <a:p>
            <a:pPr marL="533400" indent="-533400" algn="ctr">
              <a:lnSpc>
                <a:spcPct val="90000"/>
              </a:lnSpc>
              <a:buFontTx/>
              <a:buNone/>
            </a:pPr>
            <a:r>
              <a:rPr lang="en-US" sz="2800" dirty="0"/>
              <a:t> n = 5,129</a:t>
            </a:r>
          </a:p>
          <a:p>
            <a:pPr marL="533400" indent="-533400">
              <a:lnSpc>
                <a:spcPct val="90000"/>
              </a:lnSpc>
              <a:buFontTx/>
              <a:buNone/>
            </a:pPr>
            <a:r>
              <a:rPr lang="en-US" sz="2800" dirty="0"/>
              <a:t>n / 0.75 = 6838.7, first prime above 6838 is 6841. </a:t>
            </a:r>
          </a:p>
          <a:p>
            <a:pPr marL="533400" indent="-533400">
              <a:lnSpc>
                <a:spcPct val="90000"/>
              </a:lnSpc>
              <a:buFontTx/>
              <a:buNone/>
            </a:pPr>
            <a:r>
              <a:rPr lang="en-US" sz="2800" dirty="0"/>
              <a:t>	Is 6,841 a 4k+3 prime?</a:t>
            </a:r>
          </a:p>
          <a:p>
            <a:pPr marL="533400" indent="-533400">
              <a:lnSpc>
                <a:spcPct val="90000"/>
              </a:lnSpc>
              <a:buFontTx/>
              <a:buNone/>
            </a:pPr>
            <a:r>
              <a:rPr lang="en-US" sz="2400" dirty="0"/>
              <a:t>		k = (6,841 - 3) / 4 = 1709</a:t>
            </a:r>
            <a:r>
              <a:rPr lang="en-US" sz="2400" b="1" dirty="0">
                <a:solidFill>
                  <a:srgbClr val="990000"/>
                </a:solidFill>
              </a:rPr>
              <a:t>.</a:t>
            </a:r>
            <a:r>
              <a:rPr lang="en-US" sz="2400" b="1" i="1" u="sng" dirty="0">
                <a:solidFill>
                  <a:srgbClr val="990000"/>
                </a:solidFill>
              </a:rPr>
              <a:t>5</a:t>
            </a:r>
            <a:r>
              <a:rPr lang="en-US" sz="2400" dirty="0">
                <a:solidFill>
                  <a:srgbClr val="990000"/>
                </a:solidFill>
              </a:rPr>
              <a:t>  </a:t>
            </a:r>
            <a:r>
              <a:rPr lang="en-US" sz="2400" b="1" dirty="0">
                <a:solidFill>
                  <a:srgbClr val="990000"/>
                </a:solidFill>
              </a:rPr>
              <a:t>NO</a:t>
            </a:r>
          </a:p>
          <a:p>
            <a:pPr marL="533400" indent="-533400">
              <a:lnSpc>
                <a:spcPct val="90000"/>
              </a:lnSpc>
              <a:buFontTx/>
              <a:buNone/>
            </a:pPr>
            <a:r>
              <a:rPr lang="en-US" sz="2800" dirty="0"/>
              <a:t>	Is next higher prime, 6,857 a 4k+3 prime?</a:t>
            </a:r>
          </a:p>
          <a:p>
            <a:pPr marL="533400" indent="-533400">
              <a:lnSpc>
                <a:spcPct val="90000"/>
              </a:lnSpc>
              <a:buFontTx/>
              <a:buNone/>
            </a:pPr>
            <a:r>
              <a:rPr lang="en-US" sz="2400" dirty="0"/>
              <a:t>		k = (6,857 - 3) / 4 = 1713</a:t>
            </a:r>
            <a:r>
              <a:rPr lang="en-US" sz="2400" b="1" dirty="0">
                <a:solidFill>
                  <a:srgbClr val="990000"/>
                </a:solidFill>
              </a:rPr>
              <a:t>.</a:t>
            </a:r>
            <a:r>
              <a:rPr lang="en-US" sz="2400" b="1" i="1" u="sng" dirty="0">
                <a:solidFill>
                  <a:srgbClr val="990000"/>
                </a:solidFill>
              </a:rPr>
              <a:t>5</a:t>
            </a:r>
            <a:r>
              <a:rPr lang="en-US" sz="2400" dirty="0"/>
              <a:t>  </a:t>
            </a:r>
            <a:r>
              <a:rPr lang="en-US" sz="2400" b="1" dirty="0">
                <a:solidFill>
                  <a:srgbClr val="990000"/>
                </a:solidFill>
              </a:rPr>
              <a:t>NO</a:t>
            </a:r>
          </a:p>
          <a:p>
            <a:pPr marL="533400" indent="-533400">
              <a:lnSpc>
                <a:spcPct val="90000"/>
              </a:lnSpc>
              <a:buFontTx/>
              <a:buNone/>
            </a:pPr>
            <a:r>
              <a:rPr lang="en-US" sz="2800" dirty="0"/>
              <a:t>	Is next higher prime, 6,863 a 4k+3 prime?</a:t>
            </a:r>
          </a:p>
          <a:p>
            <a:pPr marL="533400" indent="-533400">
              <a:lnSpc>
                <a:spcPct val="90000"/>
              </a:lnSpc>
              <a:buFontTx/>
              <a:buNone/>
            </a:pPr>
            <a:r>
              <a:rPr lang="en-US" sz="2400" dirty="0"/>
              <a:t>		k = (6,863 - 3) / 4 = 1715</a:t>
            </a:r>
            <a:r>
              <a:rPr lang="en-US" sz="2400" b="1" dirty="0">
                <a:solidFill>
                  <a:srgbClr val="003399"/>
                </a:solidFill>
              </a:rPr>
              <a:t>.</a:t>
            </a:r>
            <a:r>
              <a:rPr lang="en-US" sz="2400" b="1" i="1" u="sng" dirty="0">
                <a:solidFill>
                  <a:srgbClr val="003399"/>
                </a:solidFill>
              </a:rPr>
              <a:t>0</a:t>
            </a:r>
            <a:r>
              <a:rPr lang="en-US" sz="2400" dirty="0"/>
              <a:t>  </a:t>
            </a:r>
            <a:r>
              <a:rPr lang="en-US" sz="2400" b="1" dirty="0">
                <a:solidFill>
                  <a:srgbClr val="003399"/>
                </a:solidFill>
              </a:rPr>
              <a:t>Yes</a:t>
            </a:r>
          </a:p>
          <a:p>
            <a:pPr marL="533400" indent="-533400">
              <a:lnSpc>
                <a:spcPct val="90000"/>
              </a:lnSpc>
              <a:buFontTx/>
              <a:buNone/>
            </a:pPr>
            <a:endParaRPr lang="en-US" sz="2400" b="1" dirty="0">
              <a:solidFill>
                <a:srgbClr val="003399"/>
              </a:solidFill>
            </a:endParaRPr>
          </a:p>
          <a:p>
            <a:pPr marL="533400" indent="-533400" algn="ctr">
              <a:lnSpc>
                <a:spcPct val="90000"/>
              </a:lnSpc>
              <a:buFontTx/>
              <a:buNone/>
            </a:pPr>
            <a:r>
              <a:rPr lang="en-US" sz="2800" b="1" dirty="0">
                <a:solidFill>
                  <a:srgbClr val="7030A0"/>
                </a:solidFill>
              </a:rPr>
              <a:t>Array size N = 6,863</a:t>
            </a:r>
          </a:p>
        </p:txBody>
      </p:sp>
    </p:spTree>
    <p:extLst>
      <p:ext uri="{BB962C8B-B14F-4D97-AF65-F5344CB8AC3E}">
        <p14:creationId xmlns:p14="http://schemas.microsoft.com/office/powerpoint/2010/main" val="1133036963"/>
      </p:ext>
    </p:extLst>
  </p:cSld>
  <p:clrMapOvr>
    <a:masterClrMapping/>
  </p:clrMapOvr>
  <p:transition advClick="0"/>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5609230" y="6469039"/>
            <a:ext cx="3534770" cy="38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hangingPunct="1">
              <a:spcBef>
                <a:spcPct val="0"/>
              </a:spcBef>
              <a:spcAft>
                <a:spcPct val="0"/>
              </a:spcAft>
            </a:pPr>
            <a:endParaRPr lang="en-US" sz="1800" kern="1200">
              <a:solidFill>
                <a:srgbClr val="FFFFFF"/>
              </a:solidFill>
            </a:endParaRPr>
          </a:p>
        </p:txBody>
      </p:sp>
      <p:sp>
        <p:nvSpPr>
          <p:cNvPr id="41988" name="Rectangle 3"/>
          <p:cNvSpPr>
            <a:spLocks noChangeArrowheads="1"/>
          </p:cNvSpPr>
          <p:nvPr/>
        </p:nvSpPr>
        <p:spPr bwMode="auto">
          <a:xfrm>
            <a:off x="371790" y="392394"/>
            <a:ext cx="8162610" cy="750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p>
            <a:pPr eaLnBrk="0" fontAlgn="base">
              <a:spcBef>
                <a:spcPct val="0"/>
              </a:spcBef>
              <a:spcAft>
                <a:spcPct val="0"/>
              </a:spcAft>
            </a:pPr>
            <a:r>
              <a:rPr lang="en-US" sz="4000" b="1" dirty="0">
                <a:solidFill>
                  <a:srgbClr val="007FA3"/>
                </a:solidFill>
                <a:latin typeface="Times New Roman"/>
                <a:ea typeface="Times New Roman"/>
                <a:cs typeface="Times New Roman"/>
              </a:rPr>
              <a:t>Handy Parts Company | Example </a:t>
            </a:r>
          </a:p>
        </p:txBody>
      </p:sp>
      <p:sp>
        <p:nvSpPr>
          <p:cNvPr id="41989" name="Rectangle 20"/>
          <p:cNvSpPr>
            <a:spLocks noChangeArrowheads="1"/>
          </p:cNvSpPr>
          <p:nvPr/>
        </p:nvSpPr>
        <p:spPr bwMode="auto">
          <a:xfrm>
            <a:off x="3716977" y="1488369"/>
            <a:ext cx="4900611" cy="3232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eaLnBrk="0" fontAlgn="base">
              <a:spcBef>
                <a:spcPct val="0"/>
              </a:spcBef>
              <a:spcAft>
                <a:spcPct val="0"/>
              </a:spcAft>
            </a:pPr>
            <a:r>
              <a:rPr lang="en-US" altLang="en-US" sz="2000" b="1" kern="1200" dirty="0"/>
              <a:t>Handy Parts company</a:t>
            </a:r>
          </a:p>
          <a:p>
            <a:pPr marL="285750" indent="-285750" eaLnBrk="0" fontAlgn="base">
              <a:spcBef>
                <a:spcPct val="0"/>
              </a:spcBef>
              <a:spcAft>
                <a:spcPct val="0"/>
              </a:spcAft>
              <a:buFont typeface="Arial" panose="020B0604020202020204" pitchFamily="34" charset="0"/>
              <a:buChar char="•"/>
            </a:pPr>
            <a:r>
              <a:rPr lang="en-US" altLang="en-US" sz="1800" kern="1200" dirty="0"/>
              <a:t>makes no more than </a:t>
            </a:r>
            <a:r>
              <a:rPr lang="en-US" altLang="en-US" sz="1800" kern="1200" dirty="0">
                <a:solidFill>
                  <a:srgbClr val="0070C0"/>
                </a:solidFill>
              </a:rPr>
              <a:t>100 different parts</a:t>
            </a:r>
          </a:p>
          <a:p>
            <a:pPr marL="285750" indent="-285750" eaLnBrk="0" fontAlgn="base">
              <a:spcBef>
                <a:spcPct val="0"/>
              </a:spcBef>
              <a:spcAft>
                <a:spcPct val="0"/>
              </a:spcAft>
              <a:buFont typeface="Arial" panose="020B0604020202020204" pitchFamily="34" charset="0"/>
              <a:buChar char="•"/>
            </a:pPr>
            <a:r>
              <a:rPr lang="en-US" altLang="en-US" sz="1800" kern="1200" dirty="0"/>
              <a:t>parts all have </a:t>
            </a:r>
            <a:r>
              <a:rPr lang="en-US" altLang="en-US" sz="1800" kern="1200" dirty="0">
                <a:solidFill>
                  <a:srgbClr val="0070C0"/>
                </a:solidFill>
              </a:rPr>
              <a:t>four digit numbers</a:t>
            </a:r>
            <a:endParaRPr lang="en-US" altLang="en-US" sz="1800" kern="1200" dirty="0"/>
          </a:p>
          <a:p>
            <a:pPr eaLnBrk="0" fontAlgn="base">
              <a:spcBef>
                <a:spcPct val="0"/>
              </a:spcBef>
              <a:spcAft>
                <a:spcPct val="0"/>
              </a:spcAft>
            </a:pPr>
            <a:endParaRPr lang="en-US" altLang="en-US" sz="1800" b="1" kern="1200" dirty="0">
              <a:solidFill>
                <a:srgbClr val="990033"/>
              </a:solidFill>
            </a:endParaRPr>
          </a:p>
          <a:p>
            <a:pPr eaLnBrk="0" fontAlgn="base">
              <a:spcBef>
                <a:spcPct val="0"/>
              </a:spcBef>
              <a:spcAft>
                <a:spcPct val="0"/>
              </a:spcAft>
            </a:pPr>
            <a:r>
              <a:rPr lang="en-US" altLang="en-US" sz="2000" b="1" kern="1200" dirty="0">
                <a:solidFill>
                  <a:srgbClr val="990033"/>
                </a:solidFill>
              </a:rPr>
              <a:t>How do we hash?</a:t>
            </a:r>
            <a:endParaRPr lang="en-US" altLang="en-US" sz="1800" b="1" kern="1200" dirty="0">
              <a:solidFill>
                <a:srgbClr val="990033"/>
              </a:solidFill>
            </a:endParaRPr>
          </a:p>
          <a:p>
            <a:pPr eaLnBrk="0" fontAlgn="base">
              <a:spcBef>
                <a:spcPct val="0"/>
              </a:spcBef>
              <a:spcAft>
                <a:spcPct val="0"/>
              </a:spcAft>
            </a:pPr>
            <a:r>
              <a:rPr lang="en-US" altLang="en-US" sz="1800" kern="1200" dirty="0"/>
              <a:t>The following hash function (division method) can be used to store and retrieve parts in an array</a:t>
            </a:r>
          </a:p>
          <a:p>
            <a:pPr eaLnBrk="0" fontAlgn="base">
              <a:spcBef>
                <a:spcPct val="0"/>
              </a:spcBef>
              <a:spcAft>
                <a:spcPct val="0"/>
              </a:spcAft>
            </a:pPr>
            <a:endParaRPr lang="en-US" altLang="en-US" sz="1800" b="1" kern="1200" dirty="0">
              <a:solidFill>
                <a:srgbClr val="990033"/>
              </a:solidFill>
            </a:endParaRPr>
          </a:p>
          <a:p>
            <a:pPr eaLnBrk="0" fontAlgn="base">
              <a:spcBef>
                <a:spcPct val="0"/>
              </a:spcBef>
              <a:spcAft>
                <a:spcPct val="0"/>
              </a:spcAft>
            </a:pPr>
            <a:r>
              <a:rPr lang="en-US" altLang="en-US" sz="2000" b="1" kern="1200" dirty="0">
                <a:solidFill>
                  <a:srgbClr val="990033"/>
                </a:solidFill>
              </a:rPr>
              <a:t>Hash(key) = </a:t>
            </a:r>
            <a:r>
              <a:rPr lang="en-US" altLang="en-US" sz="2000" b="1" kern="1200" dirty="0" err="1">
                <a:solidFill>
                  <a:srgbClr val="990033"/>
                </a:solidFill>
              </a:rPr>
              <a:t>partNum</a:t>
            </a:r>
            <a:r>
              <a:rPr lang="en-US" altLang="en-US" sz="2000" b="1" kern="1200" dirty="0">
                <a:solidFill>
                  <a:srgbClr val="990033"/>
                </a:solidFill>
              </a:rPr>
              <a:t> % 100</a:t>
            </a:r>
            <a:endParaRPr lang="en-US" altLang="en-US" sz="2000" b="1" kern="1200" dirty="0"/>
          </a:p>
          <a:p>
            <a:pPr eaLnBrk="0" fontAlgn="base">
              <a:spcBef>
                <a:spcPct val="0"/>
              </a:spcBef>
              <a:spcAft>
                <a:spcPct val="0"/>
              </a:spcAft>
            </a:pPr>
            <a:endParaRPr lang="en-US" altLang="en-US" sz="1800" b="1" kern="1200" dirty="0"/>
          </a:p>
        </p:txBody>
      </p:sp>
      <p:grpSp>
        <p:nvGrpSpPr>
          <p:cNvPr id="41990" name="Group 21"/>
          <p:cNvGrpSpPr>
            <a:grpSpLocks/>
          </p:cNvGrpSpPr>
          <p:nvPr/>
        </p:nvGrpSpPr>
        <p:grpSpPr bwMode="auto">
          <a:xfrm>
            <a:off x="897577" y="1500164"/>
            <a:ext cx="2133600" cy="4962526"/>
            <a:chOff x="326" y="1123"/>
            <a:chExt cx="1344" cy="3126"/>
          </a:xfrm>
        </p:grpSpPr>
        <p:sp>
          <p:nvSpPr>
            <p:cNvPr id="41991" name="Rectangle 22"/>
            <p:cNvSpPr>
              <a:spLocks noChangeArrowheads="1"/>
            </p:cNvSpPr>
            <p:nvPr/>
          </p:nvSpPr>
          <p:spPr bwMode="auto">
            <a:xfrm>
              <a:off x="932" y="1342"/>
              <a:ext cx="732" cy="841"/>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1992" name="Line 23"/>
            <p:cNvSpPr>
              <a:spLocks noChangeShapeType="1"/>
            </p:cNvSpPr>
            <p:nvPr/>
          </p:nvSpPr>
          <p:spPr bwMode="auto">
            <a:xfrm>
              <a:off x="927" y="1598"/>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1993" name="Line 24"/>
            <p:cNvSpPr>
              <a:spLocks noChangeShapeType="1"/>
            </p:cNvSpPr>
            <p:nvPr/>
          </p:nvSpPr>
          <p:spPr bwMode="auto">
            <a:xfrm>
              <a:off x="927" y="1889"/>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1994" name="Line 25"/>
            <p:cNvSpPr>
              <a:spLocks noChangeShapeType="1"/>
            </p:cNvSpPr>
            <p:nvPr/>
          </p:nvSpPr>
          <p:spPr bwMode="auto">
            <a:xfrm>
              <a:off x="927" y="2183"/>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1995" name="Rectangle 26"/>
            <p:cNvSpPr>
              <a:spLocks noChangeArrowheads="1"/>
            </p:cNvSpPr>
            <p:nvPr/>
          </p:nvSpPr>
          <p:spPr bwMode="auto">
            <a:xfrm>
              <a:off x="326" y="1409"/>
              <a:ext cx="315" cy="19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a:solidFill>
                    <a:srgbClr val="CC0000"/>
                  </a:solidFill>
                </a:rPr>
                <a:t>[ 0 ]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[ 1 ]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[ 2 ]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[ 3 ]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[ 4 ]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p:txBody>
        </p:sp>
        <p:sp>
          <p:nvSpPr>
            <p:cNvPr id="41996" name="Rectangle 27"/>
            <p:cNvSpPr>
              <a:spLocks noChangeArrowheads="1"/>
            </p:cNvSpPr>
            <p:nvPr/>
          </p:nvSpPr>
          <p:spPr bwMode="auto">
            <a:xfrm>
              <a:off x="1146" y="1447"/>
              <a:ext cx="368" cy="1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solidFill>
                    <a:srgbClr val="7030A0"/>
                  </a:solidFill>
                </a:rPr>
                <a:t>4501</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8903</a:t>
              </a:r>
            </a:p>
            <a:p>
              <a:pPr eaLnBrk="0" fontAlgn="base">
                <a:spcBef>
                  <a:spcPct val="0"/>
                </a:spcBef>
                <a:spcAft>
                  <a:spcPct val="0"/>
                </a:spcAft>
              </a:pPr>
              <a:endParaRPr lang="en-US" altLang="en-US" b="1" kern="1200" dirty="0"/>
            </a:p>
            <a:p>
              <a:pPr eaLnBrk="0" fontAlgn="base">
                <a:spcBef>
                  <a:spcPct val="0"/>
                </a:spcBef>
                <a:spcAft>
                  <a:spcPct val="0"/>
                </a:spcAft>
              </a:pPr>
              <a:endParaRPr lang="en-US" altLang="en-US" b="1" kern="1200" dirty="0"/>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  8</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10</a:t>
              </a:r>
            </a:p>
          </p:txBody>
        </p:sp>
        <p:sp>
          <p:nvSpPr>
            <p:cNvPr id="41997" name="Rectangle 28"/>
            <p:cNvSpPr>
              <a:spLocks noChangeArrowheads="1"/>
            </p:cNvSpPr>
            <p:nvPr/>
          </p:nvSpPr>
          <p:spPr bwMode="auto">
            <a:xfrm>
              <a:off x="790" y="1123"/>
              <a:ext cx="807"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sz="2000" b="1" kern="1200" dirty="0"/>
                <a:t>    Values</a:t>
              </a:r>
            </a:p>
          </p:txBody>
        </p:sp>
        <p:sp>
          <p:nvSpPr>
            <p:cNvPr id="41998" name="Rectangle 29"/>
            <p:cNvSpPr>
              <a:spLocks noChangeArrowheads="1"/>
            </p:cNvSpPr>
            <p:nvPr/>
          </p:nvSpPr>
          <p:spPr bwMode="auto">
            <a:xfrm>
              <a:off x="932" y="2185"/>
              <a:ext cx="732" cy="1974"/>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1999" name="Line 30"/>
            <p:cNvSpPr>
              <a:spLocks noChangeShapeType="1"/>
            </p:cNvSpPr>
            <p:nvPr/>
          </p:nvSpPr>
          <p:spPr bwMode="auto">
            <a:xfrm>
              <a:off x="930" y="2441"/>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2000" name="Line 31"/>
            <p:cNvSpPr>
              <a:spLocks noChangeShapeType="1"/>
            </p:cNvSpPr>
            <p:nvPr/>
          </p:nvSpPr>
          <p:spPr bwMode="auto">
            <a:xfrm>
              <a:off x="930" y="2732"/>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2001" name="Line 32"/>
            <p:cNvSpPr>
              <a:spLocks noChangeShapeType="1"/>
            </p:cNvSpPr>
            <p:nvPr/>
          </p:nvSpPr>
          <p:spPr bwMode="auto">
            <a:xfrm>
              <a:off x="930" y="3317"/>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2002" name="Line 33"/>
            <p:cNvSpPr>
              <a:spLocks noChangeShapeType="1"/>
            </p:cNvSpPr>
            <p:nvPr/>
          </p:nvSpPr>
          <p:spPr bwMode="auto">
            <a:xfrm>
              <a:off x="930" y="3612"/>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2003" name="Line 34"/>
            <p:cNvSpPr>
              <a:spLocks noChangeShapeType="1"/>
            </p:cNvSpPr>
            <p:nvPr/>
          </p:nvSpPr>
          <p:spPr bwMode="auto">
            <a:xfrm>
              <a:off x="930" y="3903"/>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2004" name="Rectangle 35"/>
            <p:cNvSpPr>
              <a:spLocks noChangeArrowheads="1"/>
            </p:cNvSpPr>
            <p:nvPr/>
          </p:nvSpPr>
          <p:spPr bwMode="auto">
            <a:xfrm>
              <a:off x="329" y="2304"/>
              <a:ext cx="346" cy="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[ 97]</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[ 98]</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[ 99]</a:t>
              </a:r>
            </a:p>
          </p:txBody>
        </p:sp>
        <p:sp>
          <p:nvSpPr>
            <p:cNvPr id="42005" name="Rectangle 36"/>
            <p:cNvSpPr>
              <a:spLocks noChangeArrowheads="1"/>
            </p:cNvSpPr>
            <p:nvPr/>
          </p:nvSpPr>
          <p:spPr bwMode="auto">
            <a:xfrm>
              <a:off x="1149" y="2290"/>
              <a:ext cx="368" cy="19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solidFill>
                    <a:srgbClr val="7030A0"/>
                  </a:solidFill>
                </a:rPr>
                <a:t>7803</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endParaRPr lang="en-US" altLang="en-US" b="1" kern="1200" dirty="0"/>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 </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2298</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3699</a:t>
              </a:r>
            </a:p>
            <a:p>
              <a:pPr eaLnBrk="0" fontAlgn="base">
                <a:spcBef>
                  <a:spcPct val="0"/>
                </a:spcBef>
                <a:spcAft>
                  <a:spcPct val="0"/>
                </a:spcAft>
              </a:pPr>
              <a:endParaRPr lang="en-US" altLang="en-US" b="1" kern="1200" dirty="0"/>
            </a:p>
          </p:txBody>
        </p:sp>
      </p:grpSp>
      <p:sp>
        <p:nvSpPr>
          <p:cNvPr id="2" name="Rectangle 1"/>
          <p:cNvSpPr/>
          <p:nvPr/>
        </p:nvSpPr>
        <p:spPr>
          <a:xfrm>
            <a:off x="3600697" y="5747078"/>
            <a:ext cx="4572000" cy="707886"/>
          </a:xfrm>
          <a:prstGeom prst="rect">
            <a:avLst/>
          </a:prstGeom>
        </p:spPr>
        <p:txBody>
          <a:bodyPr>
            <a:spAutoFit/>
          </a:bodyPr>
          <a:lstStyle/>
          <a:p>
            <a:pPr marL="171450" indent="-171450" eaLnBrk="1" hangingPunct="1">
              <a:buFont typeface="Arial" panose="020B0604020202020204" pitchFamily="34" charset="0"/>
              <a:buChar char="•"/>
            </a:pPr>
            <a:r>
              <a:rPr lang="en-US" altLang="en-US" sz="2000" dirty="0">
                <a:solidFill>
                  <a:srgbClr val="7030A0"/>
                </a:solidFill>
              </a:rPr>
              <a:t>Why do we need to hash?</a:t>
            </a:r>
          </a:p>
          <a:p>
            <a:pPr marL="171450" indent="-171450" eaLnBrk="1" hangingPunct="1">
              <a:buFont typeface="Arial" panose="020B0604020202020204" pitchFamily="34" charset="0"/>
              <a:buChar char="•"/>
            </a:pPr>
            <a:r>
              <a:rPr lang="en-US" altLang="en-US" sz="2000" dirty="0">
                <a:solidFill>
                  <a:srgbClr val="7030A0"/>
                </a:solidFill>
              </a:rPr>
              <a:t>What if it makes 200 parts instead</a:t>
            </a:r>
            <a:r>
              <a:rPr lang="en-US" altLang="en-US" sz="2000" dirty="0"/>
              <a:t>?</a:t>
            </a:r>
          </a:p>
        </p:txBody>
      </p:sp>
    </p:spTree>
    <p:extLst>
      <p:ext uri="{BB962C8B-B14F-4D97-AF65-F5344CB8AC3E}">
        <p14:creationId xmlns:p14="http://schemas.microsoft.com/office/powerpoint/2010/main" val="5816697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itle 1"/>
          <p:cNvSpPr txBox="1">
            <a:spLocks noGrp="1"/>
          </p:cNvSpPr>
          <p:nvPr>
            <p:ph type="title"/>
          </p:nvPr>
        </p:nvSpPr>
        <p:spPr>
          <a:xfrm>
            <a:off x="258233" y="96970"/>
            <a:ext cx="8513234" cy="816042"/>
          </a:xfrm>
          <a:prstGeom prst="rect">
            <a:avLst/>
          </a:prstGeom>
        </p:spPr>
        <p:txBody>
          <a:bodyPr>
            <a:normAutofit/>
          </a:bodyPr>
          <a:lstStyle/>
          <a:p>
            <a:r>
              <a:rPr lang="en-US" sz="3600" dirty="0"/>
              <a:t>Prime Numbers Between 4000 and 7000</a:t>
            </a:r>
            <a:endParaRPr sz="3600" dirty="0"/>
          </a:p>
        </p:txBody>
      </p:sp>
      <p:sp>
        <p:nvSpPr>
          <p:cNvPr id="5" name="Rectangle 3"/>
          <p:cNvSpPr>
            <a:spLocks noGrp="1" noChangeArrowheads="1"/>
          </p:cNvSpPr>
          <p:nvPr>
            <p:ph type="body" idx="1"/>
          </p:nvPr>
        </p:nvSpPr>
        <p:spPr>
          <a:xfrm>
            <a:off x="368486" y="1021497"/>
            <a:ext cx="8402981" cy="5201882"/>
          </a:xfrm>
          <a:noFill/>
          <a:ln/>
        </p:spPr>
        <p:txBody>
          <a:bodyPr>
            <a:normAutofit/>
          </a:bodyPr>
          <a:lstStyle/>
          <a:p>
            <a:pPr>
              <a:lnSpc>
                <a:spcPct val="80000"/>
              </a:lnSpc>
              <a:buFontTx/>
              <a:buNone/>
            </a:pPr>
            <a:r>
              <a:rPr lang="en-US" sz="1600" dirty="0"/>
              <a:t>4001, 4003, 4007, 4013, 4019, 4021, 4027, 4049, 4051, 4057, 4073, 4079, 4091, 4093, 4099, 4111, 4127, 4129, 4133, 4139, 4153, 4157, 4159, 4177, 4201, 4211, 4217, 4219, 4229, 4231, 4241, 4243, 4253, 4259, 4261, 4271, 4273, 4283, 4289, 4297, 4327, 4337, 4339, 4349, 4357, 4363, 4373, 4391, 4397, 4409, 4421, 4423, 4441, 4447, 4451, 4457, 4463, 4481, 4483, 4493, 4507, 4513, 4517, 4519, 4523, 4547, 4549, 4561, 4567, 4583, 4591, 4597, 4603, 4621, 4637, 4639, 4643, 4649, 4651, 4657, 4663, 4673, 4679, 4691, 4703, 4721, 4723, 4729, 4733, 4751, 4759, 4783, 4787, 4789, 4793, 4799, 4801, 4813, 4817, 4831, 4861, 4871, 4877, 4889, 4903, 4909, 4919, 4931, 4933, 4937, 4943, 4951, 4957, 4967, 4969, 4973, 4987, 4993, 4999, 5003, 5009, 5011, 5021, 5023, 5039, 5051, 5059, 5077, 5081, 5087, 5099, 5101, 5107, 5113, 5119, 5147, 5153, 5167, 5171, 5179, 5189, 5197, 5209, 5227, 5231, 5233, 5237, 5261, 5273, 5279, 5281, 5297, 5303, 5309, 5323, 5333, 5347, 5351, 5381, 5387, 5393, 5399, 5407, 5413, 5417, 5419, 5431, 5437, 5441, 5443, 5449, 5471, 5477, 5479, 5483, 5501, 5503, 5507, 5519, 5521, 5527, 5531, 5557, 5563, 5569, 5573, 5581, 5591, 5623, 5639, 5641, 5647, 5651, 5653, 5657, 5659, 5669, 5683, 5689, 5693, 5701, 5711, 5717, 5737, 5741, 5743, 5749, 5779, 5783, 5791, 5801, 5807, 5813, 5821, 5827, 5839, 5843, 5849, 5851, 5857, 5861, 5867, 5869, 5879, 5881, 5897, 5903, 5923, 5927, 5939, 5953, 5981, 5987, 6007, 6011, 6029, 6037, 6043, 6047, 6053, 6067, 6073, 6079, 6089, 6091, 6101, 6113, 6121, 6131, 6133, 6143, 6151, 6163, 6173, 6197, 6199, 6203, 6211, 6217, 6221, 6229, 6247, 6257, 6263, 6269, 6271, 6277, 6287, 6299, 6301, 6311, 6317, 6323, 6329, 6337, 6343, 6353, 6359, 6361, 6367, 6373, 6379, 6389, 6397, 6421, 6427, 6449, 6451, 6469, 6473, 6481, 6491, 6521, 6529, 6547, 6551, 6553, 6563, 6569, 6571, 6577, 6581, 6599, 6607, 6619, 6637, 6653, 6659, 6661, 6673, 6679, 6689, 6691, 6701, 6703, 6709, 6719, 6733, 6737, 6761, 6763, 6779, 6781, 6791, 6793, 6803, 6823, 6827, 6829, 6833, 6841, 6857, 6863, 6869, 6871, 6883, 6899, 6907, 6911, 6917, 6947, 6949, 6959, 6961, 6967, 6971, 6977, 6983, 6991, 6997</a:t>
            </a:r>
          </a:p>
        </p:txBody>
      </p:sp>
    </p:spTree>
    <p:extLst>
      <p:ext uri="{BB962C8B-B14F-4D97-AF65-F5344CB8AC3E}">
        <p14:creationId xmlns:p14="http://schemas.microsoft.com/office/powerpoint/2010/main" val="3962278703"/>
      </p:ext>
    </p:extLst>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itle 1"/>
          <p:cNvSpPr txBox="1">
            <a:spLocks noGrp="1"/>
          </p:cNvSpPr>
          <p:nvPr>
            <p:ph type="title"/>
          </p:nvPr>
        </p:nvSpPr>
        <p:spPr>
          <a:xfrm>
            <a:off x="258233" y="96970"/>
            <a:ext cx="8513234" cy="816042"/>
          </a:xfrm>
          <a:prstGeom prst="rect">
            <a:avLst/>
          </a:prstGeom>
        </p:spPr>
        <p:txBody>
          <a:bodyPr>
            <a:normAutofit fontScale="90000"/>
          </a:bodyPr>
          <a:lstStyle/>
          <a:p>
            <a:r>
              <a:rPr lang="en-US" dirty="0"/>
              <a:t>LQ Hash </a:t>
            </a:r>
            <a:r>
              <a:rPr lang="en-US" sz="3600" dirty="0"/>
              <a:t>(Java Standard Library)</a:t>
            </a:r>
            <a:endParaRPr dirty="0"/>
          </a:p>
        </p:txBody>
      </p:sp>
      <p:sp>
        <p:nvSpPr>
          <p:cNvPr id="94" name="Content Placeholder 2"/>
          <p:cNvSpPr txBox="1">
            <a:spLocks noGrp="1"/>
          </p:cNvSpPr>
          <p:nvPr>
            <p:ph type="body" idx="1"/>
          </p:nvPr>
        </p:nvSpPr>
        <p:spPr>
          <a:xfrm>
            <a:off x="400049" y="1056903"/>
            <a:ext cx="8229601" cy="4702451"/>
          </a:xfrm>
          <a:prstGeom prst="rect">
            <a:avLst/>
          </a:prstGeom>
        </p:spPr>
        <p:txBody>
          <a:bodyPr>
            <a:normAutofit/>
          </a:bodyPr>
          <a:lstStyle/>
          <a:p>
            <a:r>
              <a:rPr lang="en-US" dirty="0"/>
              <a:t>Runs at the </a:t>
            </a:r>
            <a:r>
              <a:rPr lang="en-US" dirty="0">
                <a:solidFill>
                  <a:srgbClr val="FF0000"/>
                </a:solidFill>
              </a:rPr>
              <a:t>optimum loading factor</a:t>
            </a:r>
          </a:p>
          <a:p>
            <a:pPr lvl="1"/>
            <a:r>
              <a:rPr lang="en-US" sz="2000" dirty="0"/>
              <a:t>Its primary storage size, N, is the first 4k+3 prime above  n /0.75 (n is the maximum nodes to be stored)</a:t>
            </a:r>
          </a:p>
          <a:p>
            <a:r>
              <a:rPr lang="en-US" dirty="0"/>
              <a:t>Its operation algorithms use</a:t>
            </a:r>
          </a:p>
          <a:p>
            <a:pPr lvl="1"/>
            <a:r>
              <a:rPr lang="en-US" sz="2000" dirty="0">
                <a:solidFill>
                  <a:srgbClr val="FF0000"/>
                </a:solidFill>
              </a:rPr>
              <a:t>Folding preprocessing</a:t>
            </a:r>
            <a:r>
              <a:rPr lang="en-US" sz="2000" dirty="0"/>
              <a:t>, the </a:t>
            </a:r>
            <a:r>
              <a:rPr lang="en-US" sz="2000" dirty="0">
                <a:solidFill>
                  <a:srgbClr val="FF0000"/>
                </a:solidFill>
              </a:rPr>
              <a:t>Division Hashing </a:t>
            </a:r>
            <a:r>
              <a:rPr lang="en-US" sz="2000" dirty="0"/>
              <a:t>function, and the </a:t>
            </a:r>
            <a:r>
              <a:rPr lang="en-US" sz="2000" dirty="0">
                <a:solidFill>
                  <a:srgbClr val="FF0000"/>
                </a:solidFill>
              </a:rPr>
              <a:t>Linear-Quotient collision </a:t>
            </a:r>
            <a:r>
              <a:rPr lang="en-US" sz="2000" dirty="0"/>
              <a:t>algorithm</a:t>
            </a:r>
          </a:p>
          <a:p>
            <a:pPr lvl="1"/>
            <a:r>
              <a:rPr lang="en-US" sz="2000" dirty="0">
                <a:hlinkClick r:id="rId3"/>
              </a:rPr>
              <a:t>https://www.baeldung.com/folding-hashing-technique</a:t>
            </a:r>
            <a:endParaRPr lang="en-US" sz="2000" dirty="0">
              <a:solidFill>
                <a:srgbClr val="FF0000"/>
              </a:solidFill>
            </a:endParaRPr>
          </a:p>
          <a:p>
            <a:r>
              <a:rPr lang="en-US" dirty="0"/>
              <a:t>Its implementation is fairly straight forward</a:t>
            </a:r>
          </a:p>
          <a:p>
            <a:r>
              <a:rPr lang="en-US" dirty="0"/>
              <a:t>Its performance is always </a:t>
            </a:r>
            <a:r>
              <a:rPr lang="en-US" dirty="0">
                <a:solidFill>
                  <a:srgbClr val="FF0000"/>
                </a:solidFill>
              </a:rPr>
              <a:t>excellent</a:t>
            </a:r>
          </a:p>
          <a:p>
            <a:endParaRPr sz="2000" dirty="0"/>
          </a:p>
        </p:txBody>
      </p:sp>
    </p:spTree>
    <p:extLst>
      <p:ext uri="{BB962C8B-B14F-4D97-AF65-F5344CB8AC3E}">
        <p14:creationId xmlns:p14="http://schemas.microsoft.com/office/powerpoint/2010/main" val="417092118"/>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itle 1"/>
          <p:cNvSpPr txBox="1">
            <a:spLocks noGrp="1"/>
          </p:cNvSpPr>
          <p:nvPr>
            <p:ph type="title"/>
          </p:nvPr>
        </p:nvSpPr>
        <p:spPr>
          <a:xfrm>
            <a:off x="457201" y="219171"/>
            <a:ext cx="8229599" cy="807816"/>
          </a:xfrm>
          <a:prstGeom prst="rect">
            <a:avLst/>
          </a:prstGeom>
        </p:spPr>
        <p:txBody>
          <a:bodyPr>
            <a:noAutofit/>
          </a:bodyPr>
          <a:lstStyle>
            <a:lvl1pPr defTabSz="676655">
              <a:defRPr sz="3256"/>
            </a:lvl1pPr>
          </a:lstStyle>
          <a:p>
            <a:r>
              <a:rPr sz="4000" dirty="0"/>
              <a:t>Dictionary Implementation </a:t>
            </a:r>
            <a:r>
              <a:rPr lang="en-US" sz="2400" b="0" dirty="0"/>
              <a:t>(</a:t>
            </a:r>
            <a:r>
              <a:rPr sz="2400" b="0" dirty="0"/>
              <a:t>Use</a:t>
            </a:r>
            <a:r>
              <a:rPr lang="en-US" sz="2400" b="0" dirty="0"/>
              <a:t>s</a:t>
            </a:r>
            <a:r>
              <a:rPr sz="2400" b="0" dirty="0"/>
              <a:t> Hashing</a:t>
            </a:r>
            <a:r>
              <a:rPr lang="en-US" sz="2400" b="0" dirty="0"/>
              <a:t>)</a:t>
            </a:r>
            <a:endParaRPr sz="2400" b="0" dirty="0"/>
          </a:p>
        </p:txBody>
      </p:sp>
      <p:sp>
        <p:nvSpPr>
          <p:cNvPr id="103" name="Content Placeholder 2"/>
          <p:cNvSpPr txBox="1">
            <a:spLocks noGrp="1"/>
          </p:cNvSpPr>
          <p:nvPr>
            <p:ph type="body" sz="quarter" idx="1"/>
          </p:nvPr>
        </p:nvSpPr>
        <p:spPr>
          <a:xfrm>
            <a:off x="457201" y="5712262"/>
            <a:ext cx="8229600" cy="448393"/>
          </a:xfrm>
          <a:prstGeom prst="rect">
            <a:avLst/>
          </a:prstGeom>
        </p:spPr>
        <p:txBody>
          <a:bodyPr>
            <a:normAutofit lnSpcReduction="10000"/>
          </a:bodyPr>
          <a:lstStyle>
            <a:lvl1pPr defTabSz="685800">
              <a:defRPr sz="2700"/>
            </a:lvl1pPr>
          </a:lstStyle>
          <a:p>
            <a:r>
              <a:rPr sz="1800" b="0" dirty="0"/>
              <a:t>A hash table and one of its entry objects</a:t>
            </a:r>
          </a:p>
        </p:txBody>
      </p:sp>
      <p:pic>
        <p:nvPicPr>
          <p:cNvPr id="104" name="Picture 2" descr="Picture 2"/>
          <p:cNvPicPr>
            <a:picLocks noChangeAspect="1"/>
          </p:cNvPicPr>
          <p:nvPr/>
        </p:nvPicPr>
        <p:blipFill>
          <a:blip r:embed="rId2">
            <a:extLst/>
          </a:blip>
          <a:stretch>
            <a:fillRect/>
          </a:stretch>
        </p:blipFill>
        <p:spPr>
          <a:xfrm>
            <a:off x="2014538" y="1976438"/>
            <a:ext cx="5114926" cy="2905126"/>
          </a:xfrm>
          <a:prstGeom prst="rect">
            <a:avLst/>
          </a:prstGeom>
          <a:ln w="12700">
            <a:miter lim="400000"/>
          </a:ln>
        </p:spPr>
      </p:pic>
    </p:spTree>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itle 1"/>
          <p:cNvSpPr txBox="1">
            <a:spLocks noGrp="1"/>
          </p:cNvSpPr>
          <p:nvPr>
            <p:ph type="title"/>
          </p:nvPr>
        </p:nvSpPr>
        <p:spPr>
          <a:prstGeom prst="rect">
            <a:avLst/>
          </a:prstGeom>
        </p:spPr>
        <p:txBody>
          <a:bodyPr>
            <a:noAutofit/>
          </a:bodyPr>
          <a:lstStyle>
            <a:lvl1pPr defTabSz="676655">
              <a:defRPr sz="3256"/>
            </a:lvl1pPr>
          </a:lstStyle>
          <a:p>
            <a:r>
              <a:rPr lang="en-US" sz="4000" dirty="0"/>
              <a:t>Dictionary Implementation </a:t>
            </a:r>
            <a:r>
              <a:rPr lang="en-US" sz="2400" b="0" dirty="0"/>
              <a:t>(Uses Hashing)</a:t>
            </a:r>
            <a:endParaRPr sz="3200" b="0" dirty="0"/>
          </a:p>
        </p:txBody>
      </p:sp>
      <p:sp>
        <p:nvSpPr>
          <p:cNvPr id="107" name="Content Placeholder 2"/>
          <p:cNvSpPr txBox="1">
            <a:spLocks noGrp="1"/>
          </p:cNvSpPr>
          <p:nvPr>
            <p:ph type="body" sz="quarter" idx="1"/>
          </p:nvPr>
        </p:nvSpPr>
        <p:spPr>
          <a:prstGeom prst="rect">
            <a:avLst/>
          </a:prstGeom>
        </p:spPr>
        <p:txBody>
          <a:bodyPr>
            <a:normAutofit/>
          </a:bodyPr>
          <a:lstStyle/>
          <a:p>
            <a:pPr defTabSz="557784">
              <a:defRPr sz="2196"/>
            </a:pPr>
            <a:r>
              <a:rPr sz="1800" b="0" dirty="0"/>
              <a:t>Private class </a:t>
            </a:r>
            <a:r>
              <a:rPr sz="1800" b="0" dirty="0" err="1">
                <a:latin typeface="Courier New"/>
                <a:ea typeface="Courier New"/>
                <a:cs typeface="Courier New"/>
                <a:sym typeface="Courier New"/>
              </a:rPr>
              <a:t>TableEntry</a:t>
            </a:r>
            <a:r>
              <a:rPr sz="1800" b="0" dirty="0"/>
              <a:t>, make it internal to the dictionary class</a:t>
            </a:r>
          </a:p>
        </p:txBody>
      </p:sp>
      <p:sp>
        <p:nvSpPr>
          <p:cNvPr id="108" name="private static class TableEntry&lt;S, T&gt;…"/>
          <p:cNvSpPr txBox="1"/>
          <p:nvPr/>
        </p:nvSpPr>
        <p:spPr>
          <a:xfrm>
            <a:off x="177501" y="1205230"/>
            <a:ext cx="8208085" cy="3977640"/>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a:t>
            </a:r>
            <a:r>
              <a:rPr dirty="0">
                <a:solidFill>
                  <a:srgbClr val="BA2DA2"/>
                </a:solidFill>
              </a:rPr>
              <a:t>static</a:t>
            </a:r>
            <a:r>
              <a:rPr dirty="0"/>
              <a:t> </a:t>
            </a:r>
            <a:r>
              <a:rPr dirty="0">
                <a:solidFill>
                  <a:srgbClr val="BA2DA2"/>
                </a:solidFill>
              </a:rPr>
              <a:t>class</a:t>
            </a:r>
            <a:r>
              <a:rPr dirty="0"/>
              <a:t> </a:t>
            </a:r>
            <a:r>
              <a:rPr dirty="0" err="1"/>
              <a:t>TableEntry</a:t>
            </a:r>
            <a:r>
              <a:rPr dirty="0"/>
              <a:t>&lt;S, T&gt;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solidFill>
                  <a:srgbClr val="BA2DA2"/>
                </a:solidFill>
                <a:latin typeface="Menlo"/>
                <a:ea typeface="Menlo"/>
                <a:cs typeface="Menlo"/>
                <a:sym typeface="Menlo"/>
              </a:defRPr>
            </a:pPr>
            <a:r>
              <a:rPr dirty="0">
                <a:solidFill>
                  <a:srgbClr val="000000"/>
                </a:solidFill>
              </a:rPr>
              <a:t>		</a:t>
            </a:r>
            <a:r>
              <a:rPr dirty="0"/>
              <a:t>private</a:t>
            </a:r>
            <a:r>
              <a:rPr dirty="0">
                <a:solidFill>
                  <a:srgbClr val="000000"/>
                </a:solidFill>
              </a:rPr>
              <a:t> S key;</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T value;</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solidFill>
                  <a:srgbClr val="BA2DA2"/>
                </a:solidFill>
              </a:rPr>
              <a:t>private</a:t>
            </a:r>
            <a:r>
              <a:rPr dirty="0">
                <a:solidFill>
                  <a:srgbClr val="000000"/>
                </a:solidFill>
              </a:rPr>
              <a:t> States state;  </a:t>
            </a:r>
            <a:r>
              <a:rPr dirty="0"/>
              <a:t>// Flags whether this entry is in the hash table</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a:t>
            </a:r>
            <a:r>
              <a:rPr dirty="0" err="1">
                <a:solidFill>
                  <a:srgbClr val="BA2DA2"/>
                </a:solidFill>
              </a:rPr>
              <a:t>enum</a:t>
            </a:r>
            <a:r>
              <a:rPr dirty="0"/>
              <a:t> States {CURRENT, REMOVED} </a:t>
            </a:r>
            <a:r>
              <a:rPr dirty="0">
                <a:solidFill>
                  <a:srgbClr val="008400"/>
                </a:solidFill>
              </a:rPr>
              <a:t>// Possible values of state</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a:t>
            </a:r>
            <a:r>
              <a:rPr dirty="0" err="1"/>
              <a:t>TableEntry</a:t>
            </a:r>
            <a:r>
              <a:rPr dirty="0"/>
              <a:t>(S </a:t>
            </a:r>
            <a:r>
              <a:rPr dirty="0" err="1"/>
              <a:t>searchKey</a:t>
            </a:r>
            <a:r>
              <a:rPr dirty="0"/>
              <a:t>, T </a:t>
            </a:r>
            <a:r>
              <a:rPr dirty="0" err="1"/>
              <a:t>dataValue</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key = </a:t>
            </a:r>
            <a:r>
              <a:rPr dirty="0" err="1"/>
              <a:t>searchKey</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value = </a:t>
            </a:r>
            <a:r>
              <a:rPr dirty="0" err="1"/>
              <a:t>dataValue</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state = </a:t>
            </a:r>
            <a:r>
              <a:rPr dirty="0" err="1"/>
              <a:t>States.CURRENT</a:t>
            </a:r>
            <a:r>
              <a:rPr dirty="0"/>
              <a:t>;</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constructor</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lvl="2" indent="457200" defTabSz="344804">
              <a:tabLst>
                <a:tab pos="342900" algn="l"/>
              </a:tabLst>
              <a:defRPr sz="1500">
                <a:solidFill>
                  <a:srgbClr val="3D8123"/>
                </a:solidFill>
                <a:latin typeface="Menlo"/>
                <a:ea typeface="Menlo"/>
                <a:cs typeface="Menlo"/>
                <a:sym typeface="Menlo"/>
              </a:defRPr>
            </a:pPr>
            <a:r>
              <a:rPr dirty="0"/>
              <a:t>// method implementations go here</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latin typeface="+mn-lt"/>
                <a:ea typeface="+mn-ea"/>
                <a:cs typeface="+mn-cs"/>
                <a:sym typeface="Helvetica"/>
              </a:rPr>
              <a:t> </a:t>
            </a: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a:t>
            </a:r>
            <a:r>
              <a:rPr dirty="0" err="1"/>
              <a:t>TableEntry</a:t>
            </a:r>
            <a:endParaRPr dirty="0"/>
          </a:p>
        </p:txBody>
      </p:sp>
    </p:spTree>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itle 1"/>
          <p:cNvSpPr txBox="1">
            <a:spLocks noGrp="1"/>
          </p:cNvSpPr>
          <p:nvPr>
            <p:ph type="title"/>
          </p:nvPr>
        </p:nvSpPr>
        <p:spPr>
          <a:prstGeom prst="rect">
            <a:avLst/>
          </a:prstGeom>
        </p:spPr>
        <p:txBody>
          <a:bodyPr/>
          <a:lstStyle>
            <a:lvl1pPr defTabSz="795527">
              <a:defRPr sz="3828"/>
            </a:lvl1pPr>
          </a:lstStyle>
          <a:p>
            <a:r>
              <a:rPr dirty="0"/>
              <a:t>Dictionary that Uses Hashing </a:t>
            </a:r>
            <a:r>
              <a:rPr sz="2800" dirty="0"/>
              <a:t>(Part 1)</a:t>
            </a:r>
          </a:p>
        </p:txBody>
      </p:sp>
      <p:sp>
        <p:nvSpPr>
          <p:cNvPr id="111" name="Content Placeholder 2"/>
          <p:cNvSpPr txBox="1">
            <a:spLocks noGrp="1"/>
          </p:cNvSpPr>
          <p:nvPr>
            <p:ph type="body" sz="quarter" idx="1"/>
          </p:nvPr>
        </p:nvSpPr>
        <p:spPr>
          <a:xfrm>
            <a:off x="457200" y="5831016"/>
            <a:ext cx="8229600" cy="472966"/>
          </a:xfrm>
          <a:prstGeom prst="rect">
            <a:avLst/>
          </a:prstGeom>
        </p:spPr>
        <p:txBody>
          <a:bodyPr>
            <a:normAutofit/>
          </a:bodyPr>
          <a:lstStyle/>
          <a:p>
            <a:pPr defTabSz="621791">
              <a:defRPr sz="2448"/>
            </a:pPr>
            <a:r>
              <a:rPr sz="1800" b="0" dirty="0"/>
              <a:t>An outline of the class </a:t>
            </a:r>
            <a:r>
              <a:rPr sz="1800" b="0" dirty="0" err="1">
                <a:latin typeface="Courier New"/>
                <a:ea typeface="Courier New"/>
                <a:cs typeface="Courier New"/>
                <a:sym typeface="Courier New"/>
              </a:rPr>
              <a:t>HashedDictionary</a:t>
            </a:r>
            <a:endParaRPr sz="1800" b="0" dirty="0">
              <a:latin typeface="Courier New"/>
              <a:ea typeface="Courier New"/>
              <a:cs typeface="Courier New"/>
              <a:sym typeface="Courier New"/>
            </a:endParaRPr>
          </a:p>
        </p:txBody>
      </p:sp>
      <p:sp>
        <p:nvSpPr>
          <p:cNvPr id="112" name="public class HashedDictionary&lt;K, V&gt; implements DictionaryInterface&lt;K, V&gt;…"/>
          <p:cNvSpPr txBox="1"/>
          <p:nvPr/>
        </p:nvSpPr>
        <p:spPr>
          <a:xfrm>
            <a:off x="249435" y="807814"/>
            <a:ext cx="8758868" cy="46634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500">
                <a:latin typeface="Menlo"/>
                <a:ea typeface="Menlo"/>
                <a:cs typeface="Menlo"/>
                <a:sym typeface="Menlo"/>
              </a:defRPr>
            </a:pPr>
            <a:r>
              <a:rPr dirty="0">
                <a:solidFill>
                  <a:srgbClr val="BA2DA2"/>
                </a:solidFill>
              </a:rPr>
              <a:t>public</a:t>
            </a:r>
            <a:r>
              <a:rPr dirty="0"/>
              <a:t> </a:t>
            </a:r>
            <a:r>
              <a:rPr dirty="0">
                <a:solidFill>
                  <a:srgbClr val="BA2DA2"/>
                </a:solidFill>
              </a:rPr>
              <a:t>class</a:t>
            </a:r>
            <a:r>
              <a:rPr dirty="0"/>
              <a:t> </a:t>
            </a:r>
            <a:r>
              <a:rPr dirty="0" err="1"/>
              <a:t>HashedDictionary</a:t>
            </a:r>
            <a:r>
              <a:rPr dirty="0"/>
              <a:t>&lt;K, V&gt; </a:t>
            </a:r>
            <a:r>
              <a:rPr dirty="0">
                <a:solidFill>
                  <a:srgbClr val="BA2DA2"/>
                </a:solidFill>
              </a:rPr>
              <a:t>implements</a:t>
            </a:r>
            <a:r>
              <a:rPr dirty="0"/>
              <a:t> </a:t>
            </a:r>
            <a:r>
              <a:rPr dirty="0" err="1"/>
              <a:t>DictionaryInterface</a:t>
            </a:r>
            <a:r>
              <a:rPr dirty="0"/>
              <a:t>&lt;K, V&gt;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t>// The dictionary:</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a:t>
            </a:r>
            <a:r>
              <a:rPr dirty="0" err="1">
                <a:solidFill>
                  <a:srgbClr val="BA2DA2"/>
                </a:solidFill>
              </a:rPr>
              <a:t>int</a:t>
            </a:r>
            <a:r>
              <a:rPr dirty="0"/>
              <a:t> </a:t>
            </a:r>
            <a:r>
              <a:rPr dirty="0" err="1"/>
              <a:t>numberOfEntries</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a:t>
            </a:r>
            <a:r>
              <a:rPr dirty="0">
                <a:solidFill>
                  <a:srgbClr val="BA2DA2"/>
                </a:solidFill>
              </a:rPr>
              <a:t>static</a:t>
            </a:r>
            <a:r>
              <a:rPr dirty="0"/>
              <a:t> </a:t>
            </a:r>
            <a:r>
              <a:rPr dirty="0">
                <a:solidFill>
                  <a:srgbClr val="BA2DA2"/>
                </a:solidFill>
              </a:rPr>
              <a:t>final</a:t>
            </a:r>
            <a:r>
              <a:rPr dirty="0"/>
              <a:t> </a:t>
            </a:r>
            <a:r>
              <a:rPr dirty="0" err="1">
                <a:solidFill>
                  <a:srgbClr val="BA2DA2"/>
                </a:solidFill>
              </a:rPr>
              <a:t>int</a:t>
            </a:r>
            <a:r>
              <a:rPr dirty="0"/>
              <a:t> DEFAULT_CAPACITY = </a:t>
            </a:r>
            <a:r>
              <a:rPr dirty="0">
                <a:solidFill>
                  <a:srgbClr val="272AD8"/>
                </a:solidFill>
              </a:rPr>
              <a:t>5</a:t>
            </a:r>
            <a:r>
              <a:rPr dirty="0"/>
              <a:t>; </a:t>
            </a:r>
            <a:r>
              <a:rPr dirty="0">
                <a:solidFill>
                  <a:srgbClr val="008400"/>
                </a:solidFill>
              </a:rPr>
              <a:t>// Must be prime</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a:t>
            </a:r>
            <a:r>
              <a:rPr dirty="0">
                <a:solidFill>
                  <a:srgbClr val="BA2DA2"/>
                </a:solidFill>
              </a:rPr>
              <a:t>static</a:t>
            </a:r>
            <a:r>
              <a:rPr dirty="0"/>
              <a:t> </a:t>
            </a:r>
            <a:r>
              <a:rPr dirty="0">
                <a:solidFill>
                  <a:srgbClr val="BA2DA2"/>
                </a:solidFill>
              </a:rPr>
              <a:t>final</a:t>
            </a:r>
            <a:r>
              <a:rPr dirty="0"/>
              <a:t> </a:t>
            </a:r>
            <a:r>
              <a:rPr dirty="0" err="1">
                <a:solidFill>
                  <a:srgbClr val="BA2DA2"/>
                </a:solidFill>
              </a:rPr>
              <a:t>int</a:t>
            </a:r>
            <a:r>
              <a:rPr dirty="0"/>
              <a:t> MAX_CAPACITY = </a:t>
            </a:r>
            <a:r>
              <a:rPr dirty="0">
                <a:solidFill>
                  <a:srgbClr val="272AD8"/>
                </a:solidFill>
              </a:rPr>
              <a:t>10000</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t>// The hash table:</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Entry&lt;K, V&gt;[] </a:t>
            </a:r>
            <a:r>
              <a:rPr dirty="0" err="1"/>
              <a:t>hashTable</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a:t>
            </a:r>
            <a:r>
              <a:rPr dirty="0" err="1">
                <a:solidFill>
                  <a:srgbClr val="BA2DA2"/>
                </a:solidFill>
              </a:rPr>
              <a:t>int</a:t>
            </a:r>
            <a:r>
              <a:rPr dirty="0"/>
              <a:t> </a:t>
            </a:r>
            <a:r>
              <a:rPr dirty="0" err="1"/>
              <a:t>tableSize</a:t>
            </a:r>
            <a:r>
              <a:rPr dirty="0"/>
              <a:t>;                         </a:t>
            </a:r>
            <a:r>
              <a:rPr dirty="0">
                <a:solidFill>
                  <a:srgbClr val="008400"/>
                </a:solidFill>
              </a:rPr>
              <a:t>// Must be prime</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a:t>
            </a:r>
            <a:r>
              <a:rPr dirty="0">
                <a:solidFill>
                  <a:srgbClr val="BA2DA2"/>
                </a:solidFill>
              </a:rPr>
              <a:t>static</a:t>
            </a:r>
            <a:r>
              <a:rPr dirty="0"/>
              <a:t> </a:t>
            </a:r>
            <a:r>
              <a:rPr dirty="0">
                <a:solidFill>
                  <a:srgbClr val="BA2DA2"/>
                </a:solidFill>
              </a:rPr>
              <a:t>final</a:t>
            </a:r>
            <a:r>
              <a:rPr dirty="0"/>
              <a:t> </a:t>
            </a:r>
            <a:r>
              <a:rPr dirty="0" err="1">
                <a:solidFill>
                  <a:srgbClr val="BA2DA2"/>
                </a:solidFill>
              </a:rPr>
              <a:t>int</a:t>
            </a:r>
            <a:r>
              <a:rPr dirty="0"/>
              <a:t> MAX_SIZE = </a:t>
            </a:r>
            <a:r>
              <a:rPr dirty="0">
                <a:solidFill>
                  <a:srgbClr val="272AD8"/>
                </a:solidFill>
              </a:rPr>
              <a:t>2</a:t>
            </a:r>
            <a:r>
              <a:rPr dirty="0"/>
              <a:t> * MAX_CAPACITY;</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a:t>
            </a:r>
            <a:r>
              <a:rPr dirty="0" err="1">
                <a:solidFill>
                  <a:srgbClr val="BA2DA2"/>
                </a:solidFill>
              </a:rPr>
              <a:t>boolean</a:t>
            </a:r>
            <a:r>
              <a:rPr dirty="0"/>
              <a:t> </a:t>
            </a:r>
            <a:r>
              <a:rPr dirty="0" err="1"/>
              <a:t>integrityOK</a:t>
            </a:r>
            <a:r>
              <a:rPr dirty="0"/>
              <a:t> = </a:t>
            </a:r>
            <a:r>
              <a:rPr dirty="0">
                <a:solidFill>
                  <a:srgbClr val="BA2DA2"/>
                </a:solidFill>
              </a:rPr>
              <a:t>false</a:t>
            </a:r>
            <a:r>
              <a:rPr dirty="0"/>
              <a:t>;</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solidFill>
                  <a:srgbClr val="BA2DA2"/>
                </a:solidFill>
              </a:rPr>
              <a:t>private</a:t>
            </a:r>
            <a:r>
              <a:rPr dirty="0">
                <a:solidFill>
                  <a:srgbClr val="000000"/>
                </a:solidFill>
              </a:rPr>
              <a:t> </a:t>
            </a:r>
            <a:r>
              <a:rPr dirty="0">
                <a:solidFill>
                  <a:srgbClr val="BA2DA2"/>
                </a:solidFill>
              </a:rPr>
              <a:t>static</a:t>
            </a:r>
            <a:r>
              <a:rPr dirty="0">
                <a:solidFill>
                  <a:srgbClr val="000000"/>
                </a:solidFill>
              </a:rPr>
              <a:t> </a:t>
            </a:r>
            <a:r>
              <a:rPr dirty="0">
                <a:solidFill>
                  <a:srgbClr val="BA2DA2"/>
                </a:solidFill>
              </a:rPr>
              <a:t>final</a:t>
            </a:r>
            <a:r>
              <a:rPr dirty="0">
                <a:solidFill>
                  <a:srgbClr val="000000"/>
                </a:solidFill>
              </a:rPr>
              <a:t> </a:t>
            </a:r>
            <a:r>
              <a:rPr dirty="0">
                <a:solidFill>
                  <a:srgbClr val="BA2DA2"/>
                </a:solidFill>
              </a:rPr>
              <a:t>double</a:t>
            </a:r>
            <a:r>
              <a:rPr dirty="0">
                <a:solidFill>
                  <a:srgbClr val="000000"/>
                </a:solidFill>
              </a:rPr>
              <a:t> MAX_LOAD_FACTOR = </a:t>
            </a:r>
            <a:r>
              <a:rPr dirty="0">
                <a:solidFill>
                  <a:srgbClr val="272AD8"/>
                </a:solidFill>
              </a:rPr>
              <a:t>0.5</a:t>
            </a:r>
            <a:r>
              <a:rPr dirty="0">
                <a:solidFill>
                  <a:srgbClr val="000000"/>
                </a:solidFill>
              </a:rPr>
              <a:t>; </a:t>
            </a:r>
            <a:r>
              <a:rPr dirty="0"/>
              <a:t>// Fraction of</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008400"/>
                </a:solidFill>
              </a:rPr>
              <a:t>// hash table that can be filled</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protected</a:t>
            </a:r>
            <a:r>
              <a:rPr dirty="0"/>
              <a:t> </a:t>
            </a:r>
            <a:r>
              <a:rPr dirty="0">
                <a:solidFill>
                  <a:srgbClr val="BA2DA2"/>
                </a:solidFill>
              </a:rPr>
              <a:t>final</a:t>
            </a:r>
            <a:r>
              <a:rPr dirty="0"/>
              <a:t> Entry&lt;K, V&gt; AVAILABLE = </a:t>
            </a:r>
            <a:r>
              <a:rPr dirty="0">
                <a:solidFill>
                  <a:srgbClr val="BA2DA2"/>
                </a:solidFill>
              </a:rPr>
              <a:t>new</a:t>
            </a:r>
            <a:r>
              <a:rPr dirty="0"/>
              <a:t> Entry&lt;&gt;(</a:t>
            </a:r>
            <a:r>
              <a:rPr dirty="0">
                <a:solidFill>
                  <a:srgbClr val="BA2DA2"/>
                </a:solidFill>
              </a:rPr>
              <a:t>null</a:t>
            </a:r>
            <a:r>
              <a:rPr dirty="0"/>
              <a:t>, </a:t>
            </a:r>
            <a:r>
              <a:rPr dirty="0">
                <a:solidFill>
                  <a:srgbClr val="BA2DA2"/>
                </a:solidFill>
              </a:rPr>
              <a:t>null</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public</a:t>
            </a:r>
            <a:r>
              <a:rPr dirty="0"/>
              <a:t> </a:t>
            </a:r>
            <a:r>
              <a:rPr dirty="0" err="1"/>
              <a:t>HashedDictionary</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solidFill>
                  <a:srgbClr val="BA2DA2"/>
                </a:solidFill>
              </a:rPr>
              <a:t>this</a:t>
            </a:r>
            <a:r>
              <a:rPr dirty="0">
                <a:solidFill>
                  <a:srgbClr val="000000"/>
                </a:solidFill>
              </a:rPr>
              <a:t>(DEFAULT_CAPACITY); </a:t>
            </a:r>
            <a:r>
              <a:rPr dirty="0"/>
              <a:t>// Call next constructor</a:t>
            </a:r>
            <a:endParaRPr dirty="0">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default constructor</a:t>
            </a:r>
          </a:p>
        </p:txBody>
      </p:sp>
    </p:spTree>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Title 1"/>
          <p:cNvSpPr txBox="1">
            <a:spLocks noGrp="1"/>
          </p:cNvSpPr>
          <p:nvPr>
            <p:ph type="title"/>
          </p:nvPr>
        </p:nvSpPr>
        <p:spPr>
          <a:prstGeom prst="rect">
            <a:avLst/>
          </a:prstGeom>
        </p:spPr>
        <p:txBody>
          <a:bodyPr>
            <a:normAutofit/>
          </a:bodyPr>
          <a:lstStyle>
            <a:lvl1pPr defTabSz="795527">
              <a:defRPr sz="3828"/>
            </a:lvl1pPr>
          </a:lstStyle>
          <a:p>
            <a:pPr defTabSz="621791">
              <a:defRPr sz="2448"/>
            </a:pPr>
            <a:r>
              <a:rPr lang="en-US" sz="4000" dirty="0"/>
              <a:t>class </a:t>
            </a:r>
            <a:r>
              <a:rPr lang="en-US" sz="4000" dirty="0" err="1">
                <a:latin typeface="Courier New"/>
                <a:ea typeface="Courier New"/>
                <a:cs typeface="Courier New"/>
                <a:sym typeface="Courier New"/>
              </a:rPr>
              <a:t>HashedDictionary</a:t>
            </a:r>
            <a:endParaRPr lang="en-US" sz="4000" dirty="0">
              <a:latin typeface="Courier New"/>
              <a:ea typeface="Courier New"/>
              <a:cs typeface="Courier New"/>
              <a:sym typeface="Courier New"/>
            </a:endParaRPr>
          </a:p>
        </p:txBody>
      </p:sp>
      <p:sp>
        <p:nvSpPr>
          <p:cNvPr id="116" name="public HashedDictionary(int initialCapacity)…"/>
          <p:cNvSpPr txBox="1"/>
          <p:nvPr/>
        </p:nvSpPr>
        <p:spPr>
          <a:xfrm>
            <a:off x="543437" y="945335"/>
            <a:ext cx="7500687" cy="5293757"/>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defTabSz="344804">
              <a:tabLst>
                <a:tab pos="342900" algn="l"/>
              </a:tabLst>
              <a:defRPr sz="1300">
                <a:latin typeface="Menlo"/>
                <a:ea typeface="Menlo"/>
                <a:cs typeface="Menlo"/>
                <a:sym typeface="Menlo"/>
              </a:defRPr>
            </a:pPr>
            <a:r>
              <a:rPr dirty="0"/>
              <a:t>	</a:t>
            </a:r>
            <a:r>
              <a:rPr dirty="0">
                <a:solidFill>
                  <a:srgbClr val="BA2DA2"/>
                </a:solidFill>
              </a:rPr>
              <a:t>public</a:t>
            </a:r>
            <a:r>
              <a:rPr dirty="0"/>
              <a:t> </a:t>
            </a:r>
            <a:r>
              <a:rPr dirty="0" err="1"/>
              <a:t>HashedDictionary</a:t>
            </a:r>
            <a:r>
              <a:rPr dirty="0"/>
              <a:t>(</a:t>
            </a:r>
            <a:r>
              <a:rPr dirty="0" err="1">
                <a:solidFill>
                  <a:srgbClr val="BA2DA2"/>
                </a:solidFill>
              </a:rPr>
              <a:t>int</a:t>
            </a:r>
            <a:r>
              <a:rPr dirty="0"/>
              <a:t> </a:t>
            </a:r>
            <a:r>
              <a:rPr dirty="0" err="1"/>
              <a:t>initialCapacity</a:t>
            </a:r>
            <a:r>
              <a:rPr dirty="0"/>
              <a:t>)</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err="1"/>
              <a:t>initialCapacity</a:t>
            </a:r>
            <a:r>
              <a:rPr dirty="0"/>
              <a:t> = </a:t>
            </a:r>
            <a:r>
              <a:rPr dirty="0" err="1"/>
              <a:t>checkCapacity</a:t>
            </a:r>
            <a:r>
              <a:rPr dirty="0"/>
              <a:t>(</a:t>
            </a:r>
            <a:r>
              <a:rPr dirty="0" err="1"/>
              <a:t>initialCapacity</a:t>
            </a:r>
            <a:r>
              <a:rPr dirty="0"/>
              <a:t>);</a:t>
            </a:r>
            <a:endParaRPr dirty="0">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err="1">
                <a:solidFill>
                  <a:srgbClr val="000000"/>
                </a:solidFill>
              </a:rPr>
              <a:t>numberOfEntries</a:t>
            </a:r>
            <a:r>
              <a:rPr dirty="0">
                <a:solidFill>
                  <a:srgbClr val="000000"/>
                </a:solidFill>
              </a:rPr>
              <a:t> = </a:t>
            </a:r>
            <a:r>
              <a:rPr dirty="0">
                <a:solidFill>
                  <a:srgbClr val="272AD8"/>
                </a:solidFill>
              </a:rPr>
              <a:t>0</a:t>
            </a:r>
            <a:r>
              <a:rPr dirty="0">
                <a:solidFill>
                  <a:srgbClr val="000000"/>
                </a:solidFill>
              </a:rPr>
              <a:t>;    </a:t>
            </a:r>
            <a:r>
              <a:rPr dirty="0"/>
              <a:t>// Dictionary is empty</a:t>
            </a:r>
            <a:endParaRPr dirty="0">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Set up hash table:</a:t>
            </a:r>
            <a:endParaRPr dirty="0">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Initial size of hash table is same as </a:t>
            </a:r>
            <a:r>
              <a:rPr dirty="0" err="1"/>
              <a:t>initialCapacity</a:t>
            </a:r>
            <a:r>
              <a:rPr dirty="0"/>
              <a:t> if it is prime;</a:t>
            </a:r>
            <a:endParaRPr dirty="0">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otherwise increase it until it is prime size</a:t>
            </a:r>
            <a:endParaRPr dirty="0">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err="1">
                <a:solidFill>
                  <a:srgbClr val="BA2DA2"/>
                </a:solidFill>
              </a:rPr>
              <a:t>int</a:t>
            </a:r>
            <a:r>
              <a:rPr dirty="0"/>
              <a:t> </a:t>
            </a:r>
            <a:r>
              <a:rPr dirty="0" err="1"/>
              <a:t>tableSize</a:t>
            </a:r>
            <a:r>
              <a:rPr dirty="0"/>
              <a:t> = </a:t>
            </a:r>
            <a:r>
              <a:rPr dirty="0" err="1"/>
              <a:t>getNextPrime</a:t>
            </a:r>
            <a:r>
              <a:rPr dirty="0"/>
              <a:t>(</a:t>
            </a:r>
            <a:r>
              <a:rPr dirty="0" err="1"/>
              <a:t>initialCapacity</a:t>
            </a:r>
            <a:r>
              <a:rPr dirty="0"/>
              <a:t>);</a:t>
            </a:r>
            <a:endParaRPr dirty="0">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err="1">
                <a:solidFill>
                  <a:srgbClr val="000000"/>
                </a:solidFill>
              </a:rPr>
              <a:t>checkSize</a:t>
            </a:r>
            <a:r>
              <a:rPr dirty="0">
                <a:solidFill>
                  <a:srgbClr val="000000"/>
                </a:solidFill>
              </a:rPr>
              <a:t>(</a:t>
            </a:r>
            <a:r>
              <a:rPr dirty="0" err="1">
                <a:solidFill>
                  <a:srgbClr val="000000"/>
                </a:solidFill>
              </a:rPr>
              <a:t>tableSize</a:t>
            </a:r>
            <a:r>
              <a:rPr dirty="0">
                <a:solidFill>
                  <a:srgbClr val="000000"/>
                </a:solidFill>
              </a:rPr>
              <a:t>);   </a:t>
            </a:r>
            <a:r>
              <a:rPr dirty="0"/>
              <a:t>// Check that size is not too large</a:t>
            </a:r>
            <a:endParaRPr dirty="0">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The cast is safe because the new array contains null entries</a:t>
            </a:r>
            <a:endParaRPr dirty="0">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err="1"/>
              <a:t>SuppressWarnings</a:t>
            </a:r>
            <a:r>
              <a:rPr dirty="0"/>
              <a:t>(</a:t>
            </a:r>
            <a:r>
              <a:rPr dirty="0">
                <a:solidFill>
                  <a:srgbClr val="D12F1B"/>
                </a:solidFill>
              </a:rPr>
              <a:t>"unchecked"</a:t>
            </a:r>
            <a:r>
              <a:rPr dirty="0"/>
              <a:t>)</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Entry&lt;K, V&gt;[] temp = (Entry&lt;K, V&gt;[])</a:t>
            </a:r>
            <a:r>
              <a:rPr dirty="0">
                <a:solidFill>
                  <a:srgbClr val="BA2DA2"/>
                </a:solidFill>
              </a:rPr>
              <a:t>new</a:t>
            </a:r>
            <a:r>
              <a:rPr dirty="0"/>
              <a:t> Entry[</a:t>
            </a:r>
            <a:r>
              <a:rPr dirty="0" err="1"/>
              <a:t>tableSize</a:t>
            </a:r>
            <a:r>
              <a:rPr dirty="0"/>
              <a:t>];</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err="1"/>
              <a:t>hashTable</a:t>
            </a:r>
            <a:r>
              <a:rPr dirty="0"/>
              <a:t> = temp;</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err="1"/>
              <a:t>integrityOK</a:t>
            </a:r>
            <a:r>
              <a:rPr dirty="0"/>
              <a:t> = </a:t>
            </a:r>
            <a:r>
              <a:rPr dirty="0">
                <a:solidFill>
                  <a:srgbClr val="BA2DA2"/>
                </a:solidFill>
              </a:rPr>
              <a:t>true</a:t>
            </a:r>
            <a:r>
              <a:rPr dirty="0"/>
              <a:t>;</a:t>
            </a:r>
            <a:endParaRPr dirty="0">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 </a:t>
            </a:r>
            <a:r>
              <a:rPr dirty="0"/>
              <a:t>// end constructor</a:t>
            </a:r>
          </a:p>
          <a:p>
            <a:pPr defTabSz="344804">
              <a:tabLst>
                <a:tab pos="342900" algn="l"/>
              </a:tabLst>
              <a:defRPr sz="1300">
                <a:solidFill>
                  <a:srgbClr val="008400"/>
                </a:solidFill>
                <a:latin typeface="Menlo"/>
                <a:ea typeface="Menlo"/>
                <a:cs typeface="Menlo"/>
                <a:sym typeface="Menlo"/>
              </a:defRPr>
            </a:pPr>
            <a:r>
              <a:rPr dirty="0"/>
              <a:t>/* Implementations of methods in </a:t>
            </a:r>
            <a:r>
              <a:rPr dirty="0" err="1"/>
              <a:t>DictionaryInterface</a:t>
            </a:r>
            <a:r>
              <a:rPr dirty="0"/>
              <a:t> are here.</a:t>
            </a:r>
            <a:r>
              <a:rPr dirty="0">
                <a:solidFill>
                  <a:srgbClr val="000000"/>
                </a:solidFill>
                <a:latin typeface="+mn-lt"/>
                <a:ea typeface="+mn-ea"/>
                <a:cs typeface="+mn-cs"/>
                <a:sym typeface="Helvetica"/>
              </a:rPr>
              <a:t> </a:t>
            </a:r>
            <a:r>
              <a:rPr dirty="0"/>
              <a:t>. . .</a:t>
            </a:r>
            <a:endParaRPr dirty="0">
              <a:solidFill>
                <a:srgbClr val="000000"/>
              </a:solidFill>
              <a:latin typeface="+mn-lt"/>
              <a:ea typeface="+mn-ea"/>
              <a:cs typeface="+mn-cs"/>
              <a:sym typeface="Helvetica"/>
            </a:endParaRPr>
          </a:p>
          <a:p>
            <a:pPr defTabSz="344804">
              <a:tabLst>
                <a:tab pos="342900" algn="l"/>
              </a:tabLst>
              <a:defRPr sz="1300">
                <a:latin typeface="+mn-lt"/>
                <a:ea typeface="+mn-ea"/>
                <a:cs typeface="+mn-cs"/>
                <a:sym typeface="Helvetica"/>
              </a:defRPr>
            </a:pPr>
            <a:endParaRPr dirty="0">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t>   Implementations of private methods are here.</a:t>
            </a:r>
            <a:r>
              <a:rPr dirty="0">
                <a:solidFill>
                  <a:srgbClr val="000000"/>
                </a:solidFill>
                <a:latin typeface="+mn-lt"/>
                <a:ea typeface="+mn-ea"/>
                <a:cs typeface="+mn-cs"/>
                <a:sym typeface="Helvetica"/>
              </a:rPr>
              <a:t> </a:t>
            </a:r>
            <a:r>
              <a:rPr dirty="0"/>
              <a:t> . . . */</a:t>
            </a:r>
            <a:endParaRPr dirty="0">
              <a:solidFill>
                <a:srgbClr val="000000"/>
              </a:solidFill>
              <a:latin typeface="+mn-lt"/>
              <a:ea typeface="+mn-ea"/>
              <a:cs typeface="+mn-cs"/>
              <a:sym typeface="Helvetica"/>
            </a:endParaRPr>
          </a:p>
          <a:p>
            <a:pPr defTabSz="344804">
              <a:tabLst>
                <a:tab pos="342900" algn="l"/>
              </a:tabLst>
              <a:defRPr sz="1300">
                <a:latin typeface="+mn-lt"/>
                <a:ea typeface="+mn-ea"/>
                <a:cs typeface="+mn-cs"/>
                <a:sym typeface="Helvetica"/>
              </a:defRPr>
            </a:pPr>
            <a:endParaRPr dirty="0">
              <a:solidFill>
                <a:srgbClr val="000000"/>
              </a:solidFill>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r>
              <a:rPr dirty="0">
                <a:solidFill>
                  <a:srgbClr val="BA2DA2"/>
                </a:solidFill>
              </a:rPr>
              <a:t>protected</a:t>
            </a:r>
            <a:r>
              <a:rPr dirty="0"/>
              <a:t> </a:t>
            </a:r>
            <a:r>
              <a:rPr dirty="0">
                <a:solidFill>
                  <a:srgbClr val="BA2DA2"/>
                </a:solidFill>
              </a:rPr>
              <a:t>final</a:t>
            </a:r>
            <a:r>
              <a:rPr dirty="0"/>
              <a:t> </a:t>
            </a:r>
            <a:r>
              <a:rPr dirty="0">
                <a:solidFill>
                  <a:srgbClr val="BA2DA2"/>
                </a:solidFill>
              </a:rPr>
              <a:t>class</a:t>
            </a:r>
            <a:r>
              <a:rPr dirty="0"/>
              <a:t> Entry&lt;S, T&gt;</a:t>
            </a:r>
            <a:endParaRPr dirty="0">
              <a:latin typeface="+mn-lt"/>
              <a:ea typeface="+mn-ea"/>
              <a:cs typeface="+mn-cs"/>
              <a:sym typeface="Helvetica"/>
            </a:endParaRPr>
          </a:p>
          <a:p>
            <a:pPr defTabSz="344804">
              <a:tabLst>
                <a:tab pos="342900" algn="l"/>
              </a:tabLst>
              <a:defRPr sz="13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a:t>
            </a:r>
            <a:r>
              <a:rPr dirty="0">
                <a:solidFill>
                  <a:srgbClr val="000000"/>
                </a:solidFill>
                <a:latin typeface="+mn-lt"/>
                <a:ea typeface="+mn-ea"/>
                <a:cs typeface="+mn-cs"/>
                <a:sym typeface="Helvetica"/>
              </a:rPr>
              <a:t> </a:t>
            </a:r>
            <a:r>
              <a:rPr dirty="0"/>
              <a:t>      . . . */</a:t>
            </a:r>
            <a:endParaRPr dirty="0">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 </a:t>
            </a:r>
            <a:r>
              <a:rPr dirty="0"/>
              <a:t>// end Entry</a:t>
            </a:r>
            <a:endParaRPr dirty="0">
              <a:solidFill>
                <a:srgbClr val="000000"/>
              </a:solidFill>
              <a:latin typeface="+mn-lt"/>
              <a:ea typeface="+mn-ea"/>
              <a:cs typeface="+mn-cs"/>
              <a:sym typeface="Helvetica"/>
            </a:endParaRPr>
          </a:p>
          <a:p>
            <a:pPr defTabSz="344804">
              <a:tabLst>
                <a:tab pos="342900" algn="l"/>
              </a:tabLst>
              <a:defRPr sz="1300">
                <a:solidFill>
                  <a:srgbClr val="008400"/>
                </a:solidFill>
                <a:latin typeface="Menlo"/>
                <a:ea typeface="Menlo"/>
                <a:cs typeface="Menlo"/>
                <a:sym typeface="Menlo"/>
              </a:defRPr>
            </a:pPr>
            <a:r>
              <a:rPr dirty="0">
                <a:solidFill>
                  <a:srgbClr val="000000"/>
                </a:solidFill>
              </a:rPr>
              <a:t>} </a:t>
            </a:r>
            <a:r>
              <a:rPr dirty="0"/>
              <a:t>// end </a:t>
            </a:r>
            <a:r>
              <a:rPr dirty="0" err="1"/>
              <a:t>HashedDictionary</a:t>
            </a:r>
            <a:endParaRPr dirty="0"/>
          </a:p>
        </p:txBody>
      </p:sp>
    </p:spTree>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Title 1"/>
          <p:cNvSpPr txBox="1">
            <a:spLocks noGrp="1"/>
          </p:cNvSpPr>
          <p:nvPr>
            <p:ph type="title"/>
          </p:nvPr>
        </p:nvSpPr>
        <p:spPr>
          <a:prstGeom prst="rect">
            <a:avLst/>
          </a:prstGeom>
        </p:spPr>
        <p:txBody>
          <a:bodyPr>
            <a:normAutofit fontScale="90000"/>
          </a:bodyPr>
          <a:lstStyle/>
          <a:p>
            <a:r>
              <a:rPr lang="en-US" dirty="0"/>
              <a:t>add</a:t>
            </a:r>
            <a:endParaRPr dirty="0"/>
          </a:p>
        </p:txBody>
      </p:sp>
      <p:sp>
        <p:nvSpPr>
          <p:cNvPr id="132" name="Algorithm add(key, value)…"/>
          <p:cNvSpPr txBox="1"/>
          <p:nvPr/>
        </p:nvSpPr>
        <p:spPr>
          <a:xfrm>
            <a:off x="501341" y="941397"/>
            <a:ext cx="6823532" cy="518176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457200">
              <a:spcBef>
                <a:spcPts val="100"/>
              </a:spcBef>
              <a:defRPr sz="1600" b="1"/>
            </a:pPr>
            <a:r>
              <a:rPr i="1" dirty="0">
                <a:latin typeface="Times"/>
                <a:ea typeface="Times"/>
                <a:cs typeface="Times"/>
                <a:sym typeface="Times"/>
              </a:rPr>
              <a:t>Algorithm </a:t>
            </a:r>
            <a:r>
              <a:rPr dirty="0"/>
              <a:t>add(key, value)</a:t>
            </a:r>
            <a:endParaRPr dirty="0">
              <a:latin typeface="Times New Roman"/>
              <a:ea typeface="Times New Roman"/>
              <a:cs typeface="Times New Roman"/>
              <a:sym typeface="Times New Roman"/>
            </a:endParaRPr>
          </a:p>
          <a:p>
            <a:pPr defTabSz="457200">
              <a:spcBef>
                <a:spcPts val="100"/>
              </a:spcBef>
              <a:defRPr sz="1600" i="1">
                <a:solidFill>
                  <a:schemeClr val="accent6"/>
                </a:solidFill>
                <a:latin typeface="Times New Roman"/>
                <a:ea typeface="Times New Roman"/>
                <a:cs typeface="Times New Roman"/>
                <a:sym typeface="Times New Roman"/>
              </a:defRPr>
            </a:pPr>
            <a:r>
              <a:rPr i="0" dirty="0">
                <a:latin typeface="+mj-lt"/>
                <a:ea typeface="+mj-ea"/>
                <a:cs typeface="+mj-cs"/>
                <a:sym typeface="Arial"/>
              </a:rPr>
              <a:t>// </a:t>
            </a:r>
            <a:r>
              <a:rPr dirty="0"/>
              <a:t>Adds a new key-value entry to the dictionary. If </a:t>
            </a:r>
            <a:r>
              <a:rPr i="0" dirty="0">
                <a:latin typeface="+mj-lt"/>
                <a:ea typeface="+mj-ea"/>
                <a:cs typeface="+mj-cs"/>
                <a:sym typeface="Arial"/>
              </a:rPr>
              <a:t>key </a:t>
            </a:r>
            <a:r>
              <a:rPr dirty="0"/>
              <a:t>is already in the dictionary,</a:t>
            </a:r>
          </a:p>
          <a:p>
            <a:pPr defTabSz="457200">
              <a:spcBef>
                <a:spcPts val="100"/>
              </a:spcBef>
              <a:defRPr sz="1600" i="1">
                <a:solidFill>
                  <a:schemeClr val="accent6"/>
                </a:solidFill>
                <a:latin typeface="Times New Roman"/>
                <a:ea typeface="Times New Roman"/>
                <a:cs typeface="Times New Roman"/>
                <a:sym typeface="Times New Roman"/>
              </a:defRPr>
            </a:pPr>
            <a:r>
              <a:rPr i="0" dirty="0">
                <a:latin typeface="+mj-lt"/>
                <a:ea typeface="+mj-ea"/>
                <a:cs typeface="+mj-cs"/>
                <a:sym typeface="Arial"/>
              </a:rPr>
              <a:t>// </a:t>
            </a:r>
            <a:r>
              <a:rPr dirty="0"/>
              <a:t>returns its corresponding value and replaces it in the dictionary with </a:t>
            </a:r>
            <a:r>
              <a:rPr i="0" dirty="0">
                <a:latin typeface="+mj-lt"/>
                <a:ea typeface="+mj-ea"/>
                <a:cs typeface="+mj-cs"/>
                <a:sym typeface="Arial"/>
              </a:rPr>
              <a:t>value.</a:t>
            </a:r>
            <a:endParaRPr i="0" dirty="0"/>
          </a:p>
          <a:p>
            <a:pPr defTabSz="457200">
              <a:spcBef>
                <a:spcPts val="100"/>
              </a:spcBef>
              <a:defRPr sz="1600"/>
            </a:pPr>
            <a:r>
              <a:rPr b="1" dirty="0"/>
              <a:t>if </a:t>
            </a:r>
            <a:r>
              <a:rPr dirty="0"/>
              <a:t>((key == </a:t>
            </a:r>
            <a:r>
              <a:rPr b="1" dirty="0"/>
              <a:t>null</a:t>
            </a:r>
            <a:r>
              <a:rPr dirty="0"/>
              <a:t>) </a:t>
            </a:r>
            <a:r>
              <a:rPr i="1" dirty="0">
                <a:latin typeface="Times New Roman"/>
                <a:ea typeface="Times New Roman"/>
                <a:cs typeface="Times New Roman"/>
                <a:sym typeface="Times New Roman"/>
              </a:rPr>
              <a:t>or </a:t>
            </a:r>
            <a:r>
              <a:rPr dirty="0"/>
              <a:t>(value == </a:t>
            </a:r>
            <a:r>
              <a:rPr b="1" dirty="0"/>
              <a:t>null</a:t>
            </a:r>
            <a:r>
              <a:rPr dirty="0"/>
              <a:t>))</a:t>
            </a:r>
            <a:endParaRPr dirty="0">
              <a:latin typeface="Times New Roman"/>
              <a:ea typeface="Times New Roman"/>
              <a:cs typeface="Times New Roman"/>
              <a:sym typeface="Times New Roman"/>
            </a:endParaRPr>
          </a:p>
          <a:p>
            <a:pPr lvl="2" indent="457200" defTabSz="457200">
              <a:spcBef>
                <a:spcPts val="100"/>
              </a:spcBef>
              <a:defRPr sz="1600" i="1">
                <a:latin typeface="Times New Roman"/>
                <a:ea typeface="Times New Roman"/>
                <a:cs typeface="Times New Roman"/>
                <a:sym typeface="Times New Roman"/>
              </a:defRPr>
            </a:pPr>
            <a:r>
              <a:rPr dirty="0"/>
              <a:t>Throw an exception</a:t>
            </a:r>
          </a:p>
          <a:p>
            <a:pPr defTabSz="457200">
              <a:spcBef>
                <a:spcPts val="100"/>
              </a:spcBef>
              <a:defRPr sz="1600"/>
            </a:pPr>
            <a:r>
              <a:rPr dirty="0"/>
              <a:t>index = </a:t>
            </a:r>
            <a:r>
              <a:rPr dirty="0" err="1"/>
              <a:t>getHashIndex</a:t>
            </a:r>
            <a:r>
              <a:rPr dirty="0"/>
              <a:t>(key)</a:t>
            </a:r>
            <a:endParaRPr dirty="0">
              <a:latin typeface="Times New Roman"/>
              <a:ea typeface="Times New Roman"/>
              <a:cs typeface="Times New Roman"/>
              <a:sym typeface="Times New Roman"/>
            </a:endParaRPr>
          </a:p>
          <a:p>
            <a:pPr defTabSz="457200">
              <a:spcBef>
                <a:spcPts val="100"/>
              </a:spcBef>
              <a:defRPr sz="1600" i="1">
                <a:latin typeface="Times New Roman"/>
                <a:ea typeface="Times New Roman"/>
                <a:cs typeface="Times New Roman"/>
                <a:sym typeface="Times New Roman"/>
              </a:defRPr>
            </a:pPr>
            <a:r>
              <a:rPr b="1" i="0" dirty="0">
                <a:latin typeface="+mj-lt"/>
                <a:ea typeface="+mj-ea"/>
                <a:cs typeface="+mj-cs"/>
                <a:sym typeface="Arial"/>
              </a:rPr>
              <a:t>if </a:t>
            </a:r>
            <a:r>
              <a:rPr i="0" dirty="0">
                <a:latin typeface="+mj-lt"/>
                <a:ea typeface="+mj-ea"/>
                <a:cs typeface="+mj-cs"/>
                <a:sym typeface="Arial"/>
              </a:rPr>
              <a:t>(key </a:t>
            </a:r>
            <a:r>
              <a:rPr dirty="0"/>
              <a:t>is not found</a:t>
            </a:r>
            <a:r>
              <a:rPr i="0" dirty="0">
                <a:latin typeface="+mj-lt"/>
                <a:ea typeface="+mj-ea"/>
                <a:cs typeface="+mj-cs"/>
                <a:sym typeface="Arial"/>
              </a:rPr>
              <a:t>)</a:t>
            </a:r>
            <a:endParaRPr i="0" dirty="0"/>
          </a:p>
          <a:p>
            <a:pPr defTabSz="457200">
              <a:spcBef>
                <a:spcPts val="100"/>
              </a:spcBef>
              <a:defRPr sz="1600" i="1">
                <a:latin typeface="Times New Roman"/>
                <a:ea typeface="Times New Roman"/>
                <a:cs typeface="Times New Roman"/>
                <a:sym typeface="Times New Roman"/>
              </a:defRPr>
            </a:pPr>
            <a:r>
              <a:rPr i="0" dirty="0"/>
              <a:t>{</a:t>
            </a:r>
            <a:r>
              <a:rPr i="0" dirty="0">
                <a:latin typeface="+mj-lt"/>
                <a:ea typeface="+mj-ea"/>
                <a:cs typeface="+mj-cs"/>
                <a:sym typeface="Arial"/>
              </a:rPr>
              <a:t> </a:t>
            </a:r>
            <a:r>
              <a:rPr i="0" dirty="0">
                <a:solidFill>
                  <a:schemeClr val="accent6"/>
                </a:solidFill>
                <a:latin typeface="+mj-lt"/>
                <a:ea typeface="+mj-ea"/>
                <a:cs typeface="+mj-cs"/>
                <a:sym typeface="Arial"/>
              </a:rPr>
              <a:t>// </a:t>
            </a:r>
            <a:r>
              <a:rPr dirty="0">
                <a:solidFill>
                  <a:schemeClr val="accent6"/>
                </a:solidFill>
              </a:rPr>
              <a:t>Add entry to hash table</a:t>
            </a:r>
          </a:p>
          <a:p>
            <a:pPr marR="1536064" lvl="2" indent="457200" defTabSz="457200">
              <a:spcBef>
                <a:spcPts val="100"/>
              </a:spcBef>
              <a:defRPr sz="1600"/>
            </a:pPr>
            <a:r>
              <a:rPr dirty="0" err="1"/>
              <a:t>hashTable</a:t>
            </a:r>
            <a:r>
              <a:rPr dirty="0"/>
              <a:t>[index] = </a:t>
            </a:r>
            <a:r>
              <a:rPr b="1" dirty="0"/>
              <a:t>new </a:t>
            </a:r>
            <a:r>
              <a:rPr dirty="0"/>
              <a:t>Entry(key, value) </a:t>
            </a:r>
          </a:p>
          <a:p>
            <a:pPr marR="1536064" lvl="2" indent="457200" defTabSz="457200">
              <a:spcBef>
                <a:spcPts val="100"/>
              </a:spcBef>
              <a:defRPr sz="1600"/>
            </a:pPr>
            <a:r>
              <a:rPr dirty="0" err="1"/>
              <a:t>numberOfEntries</a:t>
            </a:r>
            <a:r>
              <a:rPr dirty="0"/>
              <a:t>++</a:t>
            </a:r>
            <a:endParaRPr dirty="0">
              <a:latin typeface="Times New Roman"/>
              <a:ea typeface="Times New Roman"/>
              <a:cs typeface="Times New Roman"/>
              <a:sym typeface="Times New Roman"/>
            </a:endParaRPr>
          </a:p>
          <a:p>
            <a:pPr lvl="2" indent="457200" defTabSz="457200">
              <a:spcBef>
                <a:spcPts val="100"/>
              </a:spcBef>
              <a:defRPr sz="1600"/>
            </a:pPr>
            <a:r>
              <a:rPr dirty="0" err="1"/>
              <a:t>oldValue</a:t>
            </a:r>
            <a:r>
              <a:rPr dirty="0"/>
              <a:t> = </a:t>
            </a:r>
            <a:r>
              <a:rPr b="1" dirty="0"/>
              <a:t>null</a:t>
            </a:r>
            <a:endParaRPr b="1" dirty="0">
              <a:latin typeface="Times New Roman"/>
              <a:ea typeface="Times New Roman"/>
              <a:cs typeface="Times New Roman"/>
              <a:sym typeface="Times New Roman"/>
            </a:endParaRPr>
          </a:p>
          <a:p>
            <a:pPr defTabSz="457200">
              <a:spcBef>
                <a:spcPts val="100"/>
              </a:spcBef>
              <a:defRPr sz="1600">
                <a:latin typeface="Times New Roman"/>
                <a:ea typeface="Times New Roman"/>
                <a:cs typeface="Times New Roman"/>
                <a:sym typeface="Times New Roman"/>
              </a:defRPr>
            </a:pPr>
            <a:r>
              <a:rPr dirty="0"/>
              <a:t>}</a:t>
            </a:r>
          </a:p>
          <a:p>
            <a:pPr defTabSz="457200">
              <a:spcBef>
                <a:spcPts val="100"/>
              </a:spcBef>
              <a:defRPr sz="1600" i="1">
                <a:latin typeface="Times New Roman"/>
                <a:ea typeface="Times New Roman"/>
                <a:cs typeface="Times New Roman"/>
                <a:sym typeface="Times New Roman"/>
              </a:defRPr>
            </a:pPr>
            <a:r>
              <a:rPr b="1" i="0" dirty="0">
                <a:latin typeface="+mj-lt"/>
                <a:ea typeface="+mj-ea"/>
                <a:cs typeface="+mj-cs"/>
                <a:sym typeface="Arial"/>
              </a:rPr>
              <a:t>else </a:t>
            </a:r>
            <a:r>
              <a:rPr i="0" dirty="0">
                <a:solidFill>
                  <a:schemeClr val="accent6"/>
                </a:solidFill>
                <a:latin typeface="+mj-lt"/>
                <a:ea typeface="+mj-ea"/>
                <a:cs typeface="+mj-cs"/>
                <a:sym typeface="Arial"/>
              </a:rPr>
              <a:t>// </a:t>
            </a:r>
            <a:r>
              <a:rPr dirty="0">
                <a:solidFill>
                  <a:schemeClr val="accent6"/>
                </a:solidFill>
              </a:rPr>
              <a:t>Search key is in table; replace and return entry’s value</a:t>
            </a:r>
          </a:p>
          <a:p>
            <a:pPr defTabSz="457200">
              <a:spcBef>
                <a:spcPts val="100"/>
              </a:spcBef>
              <a:defRPr sz="1600">
                <a:latin typeface="Times New Roman"/>
                <a:ea typeface="Times New Roman"/>
                <a:cs typeface="Times New Roman"/>
                <a:sym typeface="Times New Roman"/>
              </a:defRPr>
            </a:pPr>
            <a:r>
              <a:rPr dirty="0"/>
              <a:t>{</a:t>
            </a:r>
          </a:p>
          <a:p>
            <a:pPr marR="541655" lvl="2" indent="457200" defTabSz="457200">
              <a:spcBef>
                <a:spcPts val="100"/>
              </a:spcBef>
              <a:defRPr sz="1600"/>
            </a:pPr>
            <a:r>
              <a:rPr dirty="0" err="1"/>
              <a:t>oldValue</a:t>
            </a:r>
            <a:r>
              <a:rPr dirty="0"/>
              <a:t> = </a:t>
            </a:r>
            <a:r>
              <a:rPr dirty="0" err="1"/>
              <a:t>hashTable</a:t>
            </a:r>
            <a:r>
              <a:rPr dirty="0"/>
              <a:t>[index].</a:t>
            </a:r>
            <a:r>
              <a:rPr dirty="0" err="1"/>
              <a:t>getValue</a:t>
            </a:r>
            <a:r>
              <a:rPr dirty="0"/>
              <a:t>() </a:t>
            </a:r>
          </a:p>
          <a:p>
            <a:pPr marR="541655" lvl="2" indent="457200" defTabSz="457200">
              <a:spcBef>
                <a:spcPts val="100"/>
              </a:spcBef>
              <a:defRPr sz="1600"/>
            </a:pPr>
            <a:r>
              <a:rPr dirty="0" err="1"/>
              <a:t>hashTable</a:t>
            </a:r>
            <a:r>
              <a:rPr dirty="0"/>
              <a:t>[index].</a:t>
            </a:r>
            <a:r>
              <a:rPr dirty="0" err="1"/>
              <a:t>setValue</a:t>
            </a:r>
            <a:r>
              <a:rPr dirty="0"/>
              <a:t>(value)</a:t>
            </a:r>
            <a:endParaRPr dirty="0">
              <a:latin typeface="Times New Roman"/>
              <a:ea typeface="Times New Roman"/>
              <a:cs typeface="Times New Roman"/>
              <a:sym typeface="Times New Roman"/>
            </a:endParaRPr>
          </a:p>
          <a:p>
            <a:pPr defTabSz="457200">
              <a:spcBef>
                <a:spcPts val="100"/>
              </a:spcBef>
              <a:defRPr sz="1600">
                <a:latin typeface="Times New Roman"/>
                <a:ea typeface="Times New Roman"/>
                <a:cs typeface="Times New Roman"/>
                <a:sym typeface="Times New Roman"/>
              </a:defRPr>
            </a:pPr>
            <a:r>
              <a:rPr dirty="0"/>
              <a:t>}</a:t>
            </a:r>
          </a:p>
          <a:p>
            <a:pPr defTabSz="457200">
              <a:spcBef>
                <a:spcPts val="100"/>
              </a:spcBef>
              <a:defRPr sz="1600" i="1">
                <a:solidFill>
                  <a:schemeClr val="accent6"/>
                </a:solidFill>
                <a:latin typeface="Times New Roman"/>
                <a:ea typeface="Times New Roman"/>
                <a:cs typeface="Times New Roman"/>
                <a:sym typeface="Times New Roman"/>
              </a:defRPr>
            </a:pPr>
            <a:r>
              <a:rPr i="0" dirty="0">
                <a:latin typeface="+mj-lt"/>
                <a:ea typeface="+mj-ea"/>
                <a:cs typeface="+mj-cs"/>
                <a:sym typeface="Arial"/>
              </a:rPr>
              <a:t>// </a:t>
            </a:r>
            <a:r>
              <a:rPr dirty="0"/>
              <a:t>Ensure that hash table is large enough for another addition</a:t>
            </a:r>
          </a:p>
          <a:p>
            <a:pPr defTabSz="457200">
              <a:spcBef>
                <a:spcPts val="100"/>
              </a:spcBef>
              <a:defRPr sz="1600" i="1">
                <a:latin typeface="Times New Roman"/>
                <a:ea typeface="Times New Roman"/>
                <a:cs typeface="Times New Roman"/>
                <a:sym typeface="Times New Roman"/>
              </a:defRPr>
            </a:pPr>
            <a:r>
              <a:rPr b="1" i="0" dirty="0">
                <a:latin typeface="+mj-lt"/>
                <a:ea typeface="+mj-ea"/>
                <a:cs typeface="+mj-cs"/>
                <a:sym typeface="Arial"/>
              </a:rPr>
              <a:t>if </a:t>
            </a:r>
            <a:r>
              <a:rPr i="0" dirty="0">
                <a:latin typeface="+mj-lt"/>
                <a:ea typeface="+mj-ea"/>
                <a:cs typeface="+mj-cs"/>
                <a:sym typeface="Arial"/>
              </a:rPr>
              <a:t>(</a:t>
            </a:r>
            <a:r>
              <a:rPr dirty="0"/>
              <a:t>hash table is too full</a:t>
            </a:r>
            <a:r>
              <a:rPr i="0" dirty="0">
                <a:latin typeface="+mj-lt"/>
                <a:ea typeface="+mj-ea"/>
                <a:cs typeface="+mj-cs"/>
                <a:sym typeface="Arial"/>
              </a:rPr>
              <a:t>)</a:t>
            </a:r>
          </a:p>
          <a:p>
            <a:pPr lvl="2" indent="457200" defTabSz="457200">
              <a:spcBef>
                <a:spcPts val="100"/>
              </a:spcBef>
              <a:defRPr sz="1600" i="1">
                <a:latin typeface="Times New Roman"/>
                <a:ea typeface="Times New Roman"/>
                <a:cs typeface="Times New Roman"/>
                <a:sym typeface="Times New Roman"/>
              </a:defRPr>
            </a:pPr>
            <a:r>
              <a:rPr dirty="0"/>
              <a:t>Enlarge hash table</a:t>
            </a:r>
          </a:p>
          <a:p>
            <a:pPr defTabSz="457200">
              <a:spcBef>
                <a:spcPts val="100"/>
              </a:spcBef>
              <a:defRPr sz="1600"/>
            </a:pPr>
            <a:r>
              <a:rPr b="1" dirty="0"/>
              <a:t>return </a:t>
            </a:r>
            <a:r>
              <a:rPr dirty="0" err="1"/>
              <a:t>oldValue</a:t>
            </a:r>
            <a:endParaRPr dirty="0"/>
          </a:p>
        </p:txBody>
      </p:sp>
    </p:spTree>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itle 1"/>
          <p:cNvSpPr txBox="1">
            <a:spLocks noGrp="1"/>
          </p:cNvSpPr>
          <p:nvPr>
            <p:ph type="title"/>
          </p:nvPr>
        </p:nvSpPr>
        <p:spPr>
          <a:prstGeom prst="rect">
            <a:avLst/>
          </a:prstGeom>
        </p:spPr>
        <p:txBody>
          <a:bodyPr>
            <a:normAutofit fontScale="90000"/>
          </a:bodyPr>
          <a:lstStyle/>
          <a:p>
            <a:r>
              <a:rPr lang="en-US" dirty="0" err="1"/>
              <a:t>enlargeHashTable</a:t>
            </a:r>
            <a:endParaRPr dirty="0"/>
          </a:p>
        </p:txBody>
      </p:sp>
      <p:sp>
        <p:nvSpPr>
          <p:cNvPr id="136" name="private void enlargeHashTable()…"/>
          <p:cNvSpPr txBox="1"/>
          <p:nvPr/>
        </p:nvSpPr>
        <p:spPr>
          <a:xfrm>
            <a:off x="385132" y="868679"/>
            <a:ext cx="8758868" cy="51206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500">
                <a:latin typeface="Menlo"/>
                <a:ea typeface="Menlo"/>
                <a:cs typeface="Menlo"/>
                <a:sym typeface="Menlo"/>
              </a:defRPr>
            </a:pPr>
            <a:r>
              <a:rPr dirty="0">
                <a:solidFill>
                  <a:srgbClr val="BA2DA2"/>
                </a:solidFill>
              </a:rPr>
              <a:t>private</a:t>
            </a:r>
            <a:r>
              <a:rPr dirty="0"/>
              <a:t> </a:t>
            </a:r>
            <a:r>
              <a:rPr dirty="0">
                <a:solidFill>
                  <a:srgbClr val="BA2DA2"/>
                </a:solidFill>
              </a:rPr>
              <a:t>void</a:t>
            </a:r>
            <a:r>
              <a:rPr dirty="0"/>
              <a:t> </a:t>
            </a:r>
            <a:r>
              <a:rPr dirty="0" err="1"/>
              <a:t>enlargeHashTable</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Entry&lt;K, V&gt;[] </a:t>
            </a:r>
            <a:r>
              <a:rPr dirty="0" err="1"/>
              <a:t>oldTable</a:t>
            </a:r>
            <a:r>
              <a:rPr dirty="0"/>
              <a:t> = </a:t>
            </a:r>
            <a:r>
              <a:rPr dirty="0" err="1"/>
              <a:t>hashTable</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err="1">
                <a:solidFill>
                  <a:srgbClr val="BA2DA2"/>
                </a:solidFill>
              </a:rPr>
              <a:t>int</a:t>
            </a:r>
            <a:r>
              <a:rPr dirty="0"/>
              <a:t> </a:t>
            </a:r>
            <a:r>
              <a:rPr dirty="0" err="1"/>
              <a:t>oldSize</a:t>
            </a:r>
            <a:r>
              <a:rPr dirty="0"/>
              <a:t> = </a:t>
            </a:r>
            <a:r>
              <a:rPr dirty="0" err="1"/>
              <a:t>hashTable.length</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err="1">
                <a:solidFill>
                  <a:srgbClr val="BA2DA2"/>
                </a:solidFill>
              </a:rPr>
              <a:t>int</a:t>
            </a:r>
            <a:r>
              <a:rPr dirty="0"/>
              <a:t> </a:t>
            </a:r>
            <a:r>
              <a:rPr dirty="0" err="1"/>
              <a:t>newSize</a:t>
            </a:r>
            <a:r>
              <a:rPr dirty="0"/>
              <a:t> = </a:t>
            </a:r>
            <a:r>
              <a:rPr dirty="0" err="1"/>
              <a:t>getNextPrime</a:t>
            </a:r>
            <a:r>
              <a:rPr dirty="0"/>
              <a:t>(</a:t>
            </a:r>
            <a:r>
              <a:rPr dirty="0" err="1"/>
              <a:t>oldSize</a:t>
            </a:r>
            <a:r>
              <a:rPr dirty="0"/>
              <a:t> + </a:t>
            </a:r>
            <a:r>
              <a:rPr dirty="0" err="1"/>
              <a:t>oldSize</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err="1"/>
              <a:t>checkSize</a:t>
            </a:r>
            <a:r>
              <a:rPr dirty="0"/>
              <a:t>(</a:t>
            </a:r>
            <a:r>
              <a:rPr dirty="0" err="1"/>
              <a:t>newSize</a:t>
            </a:r>
            <a:r>
              <a:rPr dirty="0"/>
              <a:t>);</a:t>
            </a:r>
            <a:endParaRPr dirty="0">
              <a:latin typeface="+mn-lt"/>
              <a:ea typeface="+mn-ea"/>
              <a:cs typeface="+mn-cs"/>
              <a:sym typeface="Helvetica"/>
            </a:endParaRPr>
          </a:p>
          <a:p>
            <a:pPr defTabSz="344804">
              <a:tabLst>
                <a:tab pos="342900" algn="l"/>
              </a:tabLst>
              <a:defRPr sz="1500">
                <a:latin typeface="+mn-lt"/>
                <a:ea typeface="+mn-ea"/>
                <a:cs typeface="+mn-cs"/>
                <a:sym typeface="Helvetica"/>
              </a:defRPr>
            </a:pP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t>// The cast is safe because the new array contains null entries</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err="1"/>
              <a:t>SuppressWarnings</a:t>
            </a:r>
            <a:r>
              <a:rPr dirty="0"/>
              <a:t>(</a:t>
            </a:r>
            <a:r>
              <a:rPr dirty="0">
                <a:solidFill>
                  <a:srgbClr val="D12F1B"/>
                </a:solidFill>
              </a:rPr>
              <a:t>"unchecked"</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Entry&lt;K, V&gt;[] temp = (Entry&lt;K, V&gt;[])</a:t>
            </a:r>
            <a:r>
              <a:rPr dirty="0">
                <a:solidFill>
                  <a:srgbClr val="BA2DA2"/>
                </a:solidFill>
              </a:rPr>
              <a:t>new</a:t>
            </a:r>
            <a:r>
              <a:rPr dirty="0"/>
              <a:t> Entry[</a:t>
            </a:r>
            <a:r>
              <a:rPr dirty="0" err="1"/>
              <a:t>newSize</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err="1"/>
              <a:t>hashTable</a:t>
            </a:r>
            <a:r>
              <a:rPr dirty="0"/>
              <a:t> = temp;</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err="1">
                <a:solidFill>
                  <a:srgbClr val="000000"/>
                </a:solidFill>
              </a:rPr>
              <a:t>numberOfEntries</a:t>
            </a:r>
            <a:r>
              <a:rPr dirty="0">
                <a:solidFill>
                  <a:srgbClr val="000000"/>
                </a:solidFill>
              </a:rPr>
              <a:t> = </a:t>
            </a:r>
            <a:r>
              <a:rPr dirty="0">
                <a:solidFill>
                  <a:srgbClr val="272AD8"/>
                </a:solidFill>
              </a:rPr>
              <a:t>0</a:t>
            </a:r>
            <a:r>
              <a:rPr dirty="0">
                <a:solidFill>
                  <a:srgbClr val="000000"/>
                </a:solidFill>
              </a:rPr>
              <a:t>; </a:t>
            </a:r>
            <a:r>
              <a:rPr dirty="0"/>
              <a:t>// Reset number of dictionary entries, since</a:t>
            </a:r>
            <a:endParaRPr dirty="0">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t>// it will be incremented by add during rehash</a:t>
            </a:r>
            <a:endParaRPr dirty="0">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t>// Rehash dictionary entries from old array to the new and bigger array;</a:t>
            </a:r>
            <a:endParaRPr dirty="0">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t>// skip elements that contain null or AVAILABLE</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for</a:t>
            </a:r>
            <a:r>
              <a:rPr dirty="0"/>
              <a:t> (</a:t>
            </a:r>
            <a:r>
              <a:rPr dirty="0" err="1">
                <a:solidFill>
                  <a:srgbClr val="BA2DA2"/>
                </a:solidFill>
              </a:rPr>
              <a:t>int</a:t>
            </a:r>
            <a:r>
              <a:rPr dirty="0"/>
              <a:t> index = </a:t>
            </a:r>
            <a:r>
              <a:rPr dirty="0">
                <a:solidFill>
                  <a:srgbClr val="272AD8"/>
                </a:solidFill>
              </a:rPr>
              <a:t>0</a:t>
            </a:r>
            <a:r>
              <a:rPr dirty="0"/>
              <a:t>; index &lt; </a:t>
            </a:r>
            <a:r>
              <a:rPr dirty="0" err="1"/>
              <a:t>oldSize</a:t>
            </a:r>
            <a:r>
              <a:rPr dirty="0"/>
              <a:t>; index++)</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if</a:t>
            </a:r>
            <a:r>
              <a:rPr dirty="0"/>
              <a:t> ( (</a:t>
            </a:r>
            <a:r>
              <a:rPr dirty="0" err="1"/>
              <a:t>oldTable</a:t>
            </a:r>
            <a:r>
              <a:rPr dirty="0"/>
              <a:t>[index] != </a:t>
            </a:r>
            <a:r>
              <a:rPr dirty="0">
                <a:solidFill>
                  <a:srgbClr val="BA2DA2"/>
                </a:solidFill>
              </a:rPr>
              <a:t>null</a:t>
            </a:r>
            <a:r>
              <a:rPr dirty="0"/>
              <a:t>) &amp;&amp; </a:t>
            </a:r>
            <a:r>
              <a:rPr dirty="0" err="1"/>
              <a:t>oldTable</a:t>
            </a:r>
            <a:r>
              <a:rPr dirty="0"/>
              <a:t>[index] != AVAILABLE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add(</a:t>
            </a:r>
            <a:r>
              <a:rPr dirty="0" err="1"/>
              <a:t>oldTable</a:t>
            </a:r>
            <a:r>
              <a:rPr dirty="0"/>
              <a:t>[index].</a:t>
            </a:r>
            <a:r>
              <a:rPr dirty="0" err="1"/>
              <a:t>getKey</a:t>
            </a:r>
            <a:r>
              <a:rPr dirty="0"/>
              <a:t>(), </a:t>
            </a:r>
            <a:r>
              <a:rPr dirty="0" err="1"/>
              <a:t>oldTable</a:t>
            </a:r>
            <a:r>
              <a:rPr dirty="0"/>
              <a:t>[index].</a:t>
            </a:r>
            <a:r>
              <a:rPr dirty="0" err="1"/>
              <a:t>getValue</a:t>
            </a:r>
            <a:r>
              <a:rPr dirty="0"/>
              <a:t>());</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for</a:t>
            </a:r>
            <a:endParaRPr dirty="0">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t>// end </a:t>
            </a:r>
            <a:r>
              <a:rPr dirty="0" err="1"/>
              <a:t>enlargeHashTable</a:t>
            </a:r>
            <a:endParaRPr dirty="0">
              <a:solidFill>
                <a:srgbClr val="000000"/>
              </a:solidFill>
              <a:latin typeface="+mn-lt"/>
              <a:ea typeface="+mn-ea"/>
              <a:cs typeface="+mn-cs"/>
              <a:sym typeface="Helvetica"/>
            </a:endParaRPr>
          </a:p>
        </p:txBody>
      </p:sp>
    </p:spTree>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249435" y="178129"/>
            <a:ext cx="8513565" cy="807816"/>
          </a:xfrm>
          <a:prstGeom prst="rect">
            <a:avLst/>
          </a:prstGeom>
        </p:spPr>
        <p:txBody>
          <a:bodyPr>
            <a:normAutofit fontScale="90000"/>
          </a:bodyPr>
          <a:lstStyle/>
          <a:p>
            <a:r>
              <a:rPr dirty="0"/>
              <a:t>Hash Tables </a:t>
            </a:r>
            <a:r>
              <a:rPr lang="en-US" dirty="0"/>
              <a:t>&amp;</a:t>
            </a:r>
            <a:r>
              <a:rPr dirty="0"/>
              <a:t> Iterators</a:t>
            </a:r>
          </a:p>
        </p:txBody>
      </p:sp>
      <p:sp>
        <p:nvSpPr>
          <p:cNvPr id="139" name="FIGURE 23-5 A hash table containing occupied elements, available elements, and null values"/>
          <p:cNvSpPr txBox="1">
            <a:spLocks noGrp="1"/>
          </p:cNvSpPr>
          <p:nvPr>
            <p:ph type="body" sz="quarter" idx="1"/>
          </p:nvPr>
        </p:nvSpPr>
        <p:spPr>
          <a:xfrm>
            <a:off x="249435" y="5559692"/>
            <a:ext cx="8437365" cy="593767"/>
          </a:xfrm>
          <a:prstGeom prst="rect">
            <a:avLst/>
          </a:prstGeom>
        </p:spPr>
        <p:txBody>
          <a:bodyPr>
            <a:normAutofit/>
          </a:bodyPr>
          <a:lstStyle>
            <a:lvl1pPr defTabSz="566927">
              <a:defRPr sz="2728"/>
            </a:lvl1pPr>
          </a:lstStyle>
          <a:p>
            <a:r>
              <a:rPr sz="2000" b="0" dirty="0"/>
              <a:t>A hash table containing occupied elements, available elements, and null values</a:t>
            </a:r>
          </a:p>
        </p:txBody>
      </p:sp>
      <p:pic>
        <p:nvPicPr>
          <p:cNvPr id="140" name="A diagram illustrates a hash table with 20 cells.&#10;&#10;Picture 2" descr="A diagram illustrates a hash table with 20 cells.Picture 2"/>
          <p:cNvPicPr>
            <a:picLocks noChangeAspect="1"/>
          </p:cNvPicPr>
          <p:nvPr/>
        </p:nvPicPr>
        <p:blipFill>
          <a:blip r:embed="rId2">
            <a:extLst/>
          </a:blip>
          <a:stretch>
            <a:fillRect/>
          </a:stretch>
        </p:blipFill>
        <p:spPr>
          <a:xfrm>
            <a:off x="249435" y="1404003"/>
            <a:ext cx="8645130" cy="1574650"/>
          </a:xfrm>
          <a:prstGeom prst="rect">
            <a:avLst/>
          </a:prstGeom>
          <a:ln w="12700">
            <a:miter lim="400000"/>
          </a:ln>
        </p:spPr>
      </p:pic>
    </p:spTree>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Title 1"/>
          <p:cNvSpPr txBox="1">
            <a:spLocks noGrp="1"/>
          </p:cNvSpPr>
          <p:nvPr>
            <p:ph type="title"/>
          </p:nvPr>
        </p:nvSpPr>
        <p:spPr>
          <a:prstGeom prst="rect">
            <a:avLst/>
          </a:prstGeom>
        </p:spPr>
        <p:txBody>
          <a:bodyPr>
            <a:normAutofit fontScale="90000"/>
          </a:bodyPr>
          <a:lstStyle/>
          <a:p>
            <a:r>
              <a:rPr dirty="0"/>
              <a:t>Hash Tables and Iterators </a:t>
            </a:r>
            <a:r>
              <a:rPr sz="3100" dirty="0"/>
              <a:t>(Part 1)</a:t>
            </a:r>
          </a:p>
        </p:txBody>
      </p:sp>
      <p:sp>
        <p:nvSpPr>
          <p:cNvPr id="144" name="private class KeyIterator implements Iterator&lt;K&gt;…"/>
          <p:cNvSpPr txBox="1"/>
          <p:nvPr/>
        </p:nvSpPr>
        <p:spPr>
          <a:xfrm>
            <a:off x="471680" y="1001777"/>
            <a:ext cx="7841344" cy="46634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500">
                <a:latin typeface="Menlo"/>
                <a:ea typeface="Menlo"/>
                <a:cs typeface="Menlo"/>
                <a:sym typeface="Menlo"/>
              </a:defRPr>
            </a:pPr>
            <a:r>
              <a:rPr dirty="0">
                <a:solidFill>
                  <a:srgbClr val="BA2DA2"/>
                </a:solidFill>
              </a:rPr>
              <a:t>private</a:t>
            </a:r>
            <a:r>
              <a:rPr dirty="0"/>
              <a:t> </a:t>
            </a:r>
            <a:r>
              <a:rPr dirty="0">
                <a:solidFill>
                  <a:srgbClr val="BA2DA2"/>
                </a:solidFill>
              </a:rPr>
              <a:t>class</a:t>
            </a:r>
            <a:r>
              <a:rPr dirty="0"/>
              <a:t> </a:t>
            </a:r>
            <a:r>
              <a:rPr dirty="0" err="1"/>
              <a:t>KeyIterator</a:t>
            </a:r>
            <a:r>
              <a:rPr dirty="0"/>
              <a:t> </a:t>
            </a:r>
            <a:r>
              <a:rPr dirty="0">
                <a:solidFill>
                  <a:srgbClr val="BA2DA2"/>
                </a:solidFill>
              </a:rPr>
              <a:t>implements</a:t>
            </a:r>
            <a:r>
              <a:rPr dirty="0"/>
              <a:t> Iterator&lt;K&gt;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solidFill>
                  <a:srgbClr val="BA2DA2"/>
                </a:solidFill>
              </a:rPr>
              <a:t>private</a:t>
            </a:r>
            <a:r>
              <a:rPr dirty="0">
                <a:solidFill>
                  <a:srgbClr val="000000"/>
                </a:solidFill>
              </a:rPr>
              <a:t> </a:t>
            </a:r>
            <a:r>
              <a:rPr dirty="0" err="1">
                <a:solidFill>
                  <a:srgbClr val="BA2DA2"/>
                </a:solidFill>
              </a:rPr>
              <a:t>int</a:t>
            </a:r>
            <a:r>
              <a:rPr dirty="0">
                <a:solidFill>
                  <a:srgbClr val="000000"/>
                </a:solidFill>
              </a:rPr>
              <a:t> </a:t>
            </a:r>
            <a:r>
              <a:rPr dirty="0" err="1">
                <a:solidFill>
                  <a:srgbClr val="000000"/>
                </a:solidFill>
              </a:rPr>
              <a:t>currentIndex</a:t>
            </a:r>
            <a:r>
              <a:rPr dirty="0">
                <a:solidFill>
                  <a:srgbClr val="000000"/>
                </a:solidFill>
              </a:rPr>
              <a:t>; </a:t>
            </a:r>
            <a:r>
              <a:rPr dirty="0"/>
              <a:t>// Current position in hash table</a:t>
            </a:r>
            <a:endParaRPr dirty="0">
              <a:solidFill>
                <a:srgbClr val="000000"/>
              </a:solidFill>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solidFill>
                  <a:srgbClr val="BA2DA2"/>
                </a:solidFill>
              </a:rPr>
              <a:t>private</a:t>
            </a:r>
            <a:r>
              <a:rPr dirty="0">
                <a:solidFill>
                  <a:srgbClr val="000000"/>
                </a:solidFill>
              </a:rPr>
              <a:t> </a:t>
            </a:r>
            <a:r>
              <a:rPr dirty="0" err="1">
                <a:solidFill>
                  <a:srgbClr val="BA2DA2"/>
                </a:solidFill>
              </a:rPr>
              <a:t>int</a:t>
            </a:r>
            <a:r>
              <a:rPr dirty="0">
                <a:solidFill>
                  <a:srgbClr val="000000"/>
                </a:solidFill>
              </a:rPr>
              <a:t> </a:t>
            </a:r>
            <a:r>
              <a:rPr dirty="0" err="1">
                <a:solidFill>
                  <a:srgbClr val="000000"/>
                </a:solidFill>
              </a:rPr>
              <a:t>numberLeft</a:t>
            </a:r>
            <a:r>
              <a:rPr dirty="0">
                <a:solidFill>
                  <a:srgbClr val="000000"/>
                </a:solidFill>
              </a:rPr>
              <a:t>;   </a:t>
            </a:r>
            <a:r>
              <a:rPr dirty="0"/>
              <a:t>// Number of entries left in iteration</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private</a:t>
            </a:r>
            <a:r>
              <a:rPr dirty="0"/>
              <a:t> </a:t>
            </a:r>
            <a:r>
              <a:rPr dirty="0" err="1"/>
              <a:t>KeyIterator</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err="1"/>
              <a:t>currentIndex</a:t>
            </a:r>
            <a:r>
              <a:rPr dirty="0"/>
              <a:t> = </a:t>
            </a:r>
            <a:r>
              <a:rPr dirty="0">
                <a:solidFill>
                  <a:srgbClr val="272AD8"/>
                </a:solidFill>
              </a:rPr>
              <a:t>0</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err="1"/>
              <a:t>numberLeft</a:t>
            </a:r>
            <a:r>
              <a:rPr dirty="0"/>
              <a:t> = </a:t>
            </a:r>
            <a:r>
              <a:rPr dirty="0" err="1"/>
              <a:t>numberOfEntries</a:t>
            </a:r>
            <a:r>
              <a:rPr dirty="0"/>
              <a:t>;</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default constructor</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public</a:t>
            </a:r>
            <a:r>
              <a:rPr dirty="0"/>
              <a:t> </a:t>
            </a:r>
            <a:r>
              <a:rPr dirty="0" err="1">
                <a:solidFill>
                  <a:srgbClr val="BA2DA2"/>
                </a:solidFill>
              </a:rPr>
              <a:t>boolean</a:t>
            </a:r>
            <a:r>
              <a:rPr dirty="0"/>
              <a:t> </a:t>
            </a:r>
            <a:r>
              <a:rPr dirty="0" err="1"/>
              <a:t>hasNext</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return</a:t>
            </a:r>
            <a:r>
              <a:rPr dirty="0"/>
              <a:t> </a:t>
            </a:r>
            <a:r>
              <a:rPr dirty="0" err="1"/>
              <a:t>numberLeft</a:t>
            </a:r>
            <a:r>
              <a:rPr dirty="0"/>
              <a:t> &gt; </a:t>
            </a:r>
            <a:r>
              <a:rPr dirty="0">
                <a:solidFill>
                  <a:srgbClr val="272AD8"/>
                </a:solidFill>
              </a:rPr>
              <a:t>0</a:t>
            </a:r>
            <a:r>
              <a:rPr dirty="0"/>
              <a:t>;</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a:t>
            </a:r>
            <a:r>
              <a:rPr dirty="0" err="1"/>
              <a:t>hasNext</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public</a:t>
            </a:r>
            <a:r>
              <a:rPr dirty="0"/>
              <a:t> </a:t>
            </a:r>
            <a:r>
              <a:rPr dirty="0">
                <a:solidFill>
                  <a:srgbClr val="BA2DA2"/>
                </a:solidFill>
              </a:rPr>
              <a:t>void</a:t>
            </a:r>
            <a:r>
              <a:rPr dirty="0"/>
              <a:t> remove()</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throw</a:t>
            </a:r>
            <a:r>
              <a:rPr dirty="0"/>
              <a:t> </a:t>
            </a:r>
            <a:r>
              <a:rPr dirty="0">
                <a:solidFill>
                  <a:srgbClr val="BA2DA2"/>
                </a:solidFill>
              </a:rPr>
              <a:t>new</a:t>
            </a:r>
            <a:r>
              <a:rPr dirty="0"/>
              <a:t> </a:t>
            </a:r>
            <a:r>
              <a:rPr dirty="0" err="1"/>
              <a:t>UnsupportedOperationException</a:t>
            </a:r>
            <a:r>
              <a:rPr dirty="0"/>
              <a:t>();</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remove</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a:xfrm>
            <a:off x="5609230" y="6469039"/>
            <a:ext cx="3534770" cy="38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hangingPunct="1">
              <a:spcBef>
                <a:spcPct val="0"/>
              </a:spcBef>
              <a:spcAft>
                <a:spcPct val="0"/>
              </a:spcAft>
            </a:pPr>
            <a:endParaRPr lang="en-US" sz="1800" kern="1200">
              <a:solidFill>
                <a:srgbClr val="FFFFFF"/>
              </a:solidFill>
            </a:endParaRPr>
          </a:p>
        </p:txBody>
      </p:sp>
      <p:sp>
        <p:nvSpPr>
          <p:cNvPr id="43010"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07" charset="-128"/>
              </a:defRPr>
            </a:lvl1pPr>
            <a:lvl2pPr marL="742950" indent="-285750" eaLnBrk="0" hangingPunct="0">
              <a:defRPr>
                <a:solidFill>
                  <a:schemeClr val="tx1"/>
                </a:solidFill>
                <a:latin typeface="Arial" charset="0"/>
                <a:ea typeface="ＭＳ Ｐゴシック" pitchFamily="-107" charset="-128"/>
              </a:defRPr>
            </a:lvl2pPr>
            <a:lvl3pPr marL="1143000" indent="-228600" eaLnBrk="0" hangingPunct="0">
              <a:defRPr>
                <a:solidFill>
                  <a:schemeClr val="tx1"/>
                </a:solidFill>
                <a:latin typeface="Arial" charset="0"/>
                <a:ea typeface="ＭＳ Ｐゴシック" pitchFamily="-107" charset="-128"/>
              </a:defRPr>
            </a:lvl3pPr>
            <a:lvl4pPr marL="1600200" indent="-228600" eaLnBrk="0" hangingPunct="0">
              <a:defRPr>
                <a:solidFill>
                  <a:schemeClr val="tx1"/>
                </a:solidFill>
                <a:latin typeface="Arial" charset="0"/>
                <a:ea typeface="ＭＳ Ｐゴシック" pitchFamily="-107" charset="-128"/>
              </a:defRPr>
            </a:lvl4pPr>
            <a:lvl5pPr marL="2057400" indent="-228600" eaLnBrk="0" hangingPunct="0">
              <a:defRPr>
                <a:solidFill>
                  <a:schemeClr val="tx1"/>
                </a:solidFill>
                <a:latin typeface="Arial" charset="0"/>
                <a:ea typeface="ＭＳ Ｐゴシック" pitchFamily="-107" charset="-128"/>
              </a:defRPr>
            </a:lvl5pPr>
            <a:lvl6pPr marL="2514600" indent="-228600" algn="ctr" eaLnBrk="0" fontAlgn="base" hangingPunct="0">
              <a:spcBef>
                <a:spcPct val="0"/>
              </a:spcBef>
              <a:spcAft>
                <a:spcPct val="0"/>
              </a:spcAft>
              <a:defRPr>
                <a:solidFill>
                  <a:schemeClr val="tx1"/>
                </a:solidFill>
                <a:latin typeface="Arial" charset="0"/>
                <a:ea typeface="ＭＳ Ｐゴシック" pitchFamily="-107" charset="-128"/>
              </a:defRPr>
            </a:lvl6pPr>
            <a:lvl7pPr marL="2971800" indent="-228600" algn="ctr" eaLnBrk="0" fontAlgn="base" hangingPunct="0">
              <a:spcBef>
                <a:spcPct val="0"/>
              </a:spcBef>
              <a:spcAft>
                <a:spcPct val="0"/>
              </a:spcAft>
              <a:defRPr>
                <a:solidFill>
                  <a:schemeClr val="tx1"/>
                </a:solidFill>
                <a:latin typeface="Arial" charset="0"/>
                <a:ea typeface="ＭＳ Ｐゴシック" pitchFamily="-107" charset="-128"/>
              </a:defRPr>
            </a:lvl7pPr>
            <a:lvl8pPr marL="3429000" indent="-228600" algn="ctr" eaLnBrk="0" fontAlgn="base" hangingPunct="0">
              <a:spcBef>
                <a:spcPct val="0"/>
              </a:spcBef>
              <a:spcAft>
                <a:spcPct val="0"/>
              </a:spcAft>
              <a:defRPr>
                <a:solidFill>
                  <a:schemeClr val="tx1"/>
                </a:solidFill>
                <a:latin typeface="Arial" charset="0"/>
                <a:ea typeface="ＭＳ Ｐゴシック" pitchFamily="-107" charset="-128"/>
              </a:defRPr>
            </a:lvl8pPr>
            <a:lvl9pPr marL="3886200" indent="-228600" algn="ctr" eaLnBrk="0" fontAlgn="base" hangingPunct="0">
              <a:spcBef>
                <a:spcPct val="0"/>
              </a:spcBef>
              <a:spcAft>
                <a:spcPct val="0"/>
              </a:spcAft>
              <a:defRPr>
                <a:solidFill>
                  <a:schemeClr val="tx1"/>
                </a:solidFill>
                <a:latin typeface="Arial" charset="0"/>
                <a:ea typeface="ＭＳ Ｐゴシック" pitchFamily="-107" charset="-128"/>
              </a:defRPr>
            </a:lvl9pPr>
          </a:lstStyle>
          <a:p>
            <a:pPr eaLnBrk="1" hangingPunct="1"/>
            <a:fld id="{93F77D18-4B01-42AD-8080-E8C0125765CD}" type="slidenum">
              <a:rPr lang="en-US" smtClean="0">
                <a:solidFill>
                  <a:srgbClr val="898989"/>
                </a:solidFill>
              </a:rPr>
              <a:pPr eaLnBrk="1" hangingPunct="1"/>
              <a:t>7</a:t>
            </a:fld>
            <a:endParaRPr lang="en-US">
              <a:solidFill>
                <a:srgbClr val="898989"/>
              </a:solidFill>
            </a:endParaRPr>
          </a:p>
        </p:txBody>
      </p:sp>
      <p:sp>
        <p:nvSpPr>
          <p:cNvPr id="43011" name="Rectangle 2"/>
          <p:cNvSpPr>
            <a:spLocks noGrp="1" noChangeArrowheads="1"/>
          </p:cNvSpPr>
          <p:nvPr>
            <p:ph type="body" idx="1"/>
          </p:nvPr>
        </p:nvSpPr>
        <p:spPr>
          <a:xfrm>
            <a:off x="620713" y="1958975"/>
            <a:ext cx="7913687" cy="4311650"/>
          </a:xfrm>
          <a:noFill/>
        </p:spPr>
        <p:txBody>
          <a:bodyPr lIns="92075" tIns="46038" rIns="92075" bIns="46038"/>
          <a:lstStyle/>
          <a:p>
            <a:pPr eaLnBrk="1" hangingPunct="1">
              <a:buFontTx/>
              <a:buNone/>
            </a:pPr>
            <a:endParaRPr lang="en-US" altLang="en-US" sz="800" b="1" dirty="0">
              <a:latin typeface="Courier New" pitchFamily="-107" charset="0"/>
            </a:endParaRPr>
          </a:p>
          <a:p>
            <a:pPr eaLnBrk="1" hangingPunct="1">
              <a:buFontTx/>
              <a:buNone/>
            </a:pPr>
            <a:endParaRPr lang="en-US" altLang="en-US" sz="800" b="1" dirty="0">
              <a:latin typeface="Courier New" pitchFamily="-107" charset="0"/>
            </a:endParaRPr>
          </a:p>
          <a:p>
            <a:pPr eaLnBrk="1" hangingPunct="1">
              <a:buFontTx/>
              <a:buNone/>
            </a:pPr>
            <a:endParaRPr lang="en-US" altLang="en-US" sz="2800" b="1" dirty="0">
              <a:latin typeface="Courier New" pitchFamily="-107" charset="0"/>
            </a:endParaRPr>
          </a:p>
          <a:p>
            <a:pPr eaLnBrk="1" hangingPunct="1">
              <a:buFontTx/>
              <a:buNone/>
            </a:pPr>
            <a:endParaRPr lang="en-US" altLang="en-US" sz="1800" dirty="0"/>
          </a:p>
          <a:p>
            <a:pPr eaLnBrk="1" hangingPunct="1">
              <a:buFontTx/>
              <a:buNone/>
            </a:pPr>
            <a:endParaRPr lang="en-US" altLang="en-US" sz="2800" b="1" dirty="0">
              <a:latin typeface="Courier New" pitchFamily="-107" charset="0"/>
            </a:endParaRPr>
          </a:p>
          <a:p>
            <a:pPr eaLnBrk="1" hangingPunct="1">
              <a:buFontTx/>
              <a:buNone/>
            </a:pPr>
            <a:endParaRPr lang="en-US" altLang="en-US" sz="2800" b="1" dirty="0">
              <a:latin typeface="Courier New" pitchFamily="-107" charset="0"/>
            </a:endParaRPr>
          </a:p>
          <a:p>
            <a:pPr eaLnBrk="1" hangingPunct="1">
              <a:buFontTx/>
              <a:buNone/>
            </a:pPr>
            <a:endParaRPr lang="en-US" altLang="en-US" sz="1800" dirty="0"/>
          </a:p>
          <a:p>
            <a:pPr eaLnBrk="1" hangingPunct="1">
              <a:buFontTx/>
              <a:buNone/>
            </a:pPr>
            <a:r>
              <a:rPr lang="en-US" altLang="en-US" sz="2800" b="1" dirty="0">
                <a:latin typeface="Courier New" pitchFamily="-107" charset="0"/>
              </a:rPr>
              <a:t> </a:t>
            </a:r>
            <a:r>
              <a:rPr lang="en-US" altLang="en-US" sz="2800" dirty="0"/>
              <a:t> </a:t>
            </a:r>
          </a:p>
        </p:txBody>
      </p:sp>
      <p:sp>
        <p:nvSpPr>
          <p:cNvPr id="43012" name="Rectangle 3"/>
          <p:cNvSpPr>
            <a:spLocks noChangeArrowheads="1"/>
          </p:cNvSpPr>
          <p:nvPr/>
        </p:nvSpPr>
        <p:spPr bwMode="auto">
          <a:xfrm>
            <a:off x="395081" y="483986"/>
            <a:ext cx="7894637" cy="736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p>
            <a:pPr eaLnBrk="0" fontAlgn="base">
              <a:spcBef>
                <a:spcPct val="0"/>
              </a:spcBef>
              <a:spcAft>
                <a:spcPct val="0"/>
              </a:spcAft>
            </a:pPr>
            <a:r>
              <a:rPr lang="en-US" altLang="en-US" sz="4000" b="1" dirty="0">
                <a:solidFill>
                  <a:srgbClr val="007FA3"/>
                </a:solidFill>
                <a:latin typeface="Times New Roman"/>
                <a:ea typeface="Times New Roman"/>
                <a:cs typeface="Times New Roman"/>
              </a:rPr>
              <a:t>Placing Elements </a:t>
            </a:r>
          </a:p>
        </p:txBody>
      </p:sp>
      <p:sp>
        <p:nvSpPr>
          <p:cNvPr id="43013" name="Rectangle 4"/>
          <p:cNvSpPr>
            <a:spLocks noChangeArrowheads="1"/>
          </p:cNvSpPr>
          <p:nvPr/>
        </p:nvSpPr>
        <p:spPr bwMode="auto">
          <a:xfrm>
            <a:off x="2957512" y="2133600"/>
            <a:ext cx="3275013" cy="1939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marL="342900" indent="-342900" eaLnBrk="0" fontAlgn="base">
              <a:spcBef>
                <a:spcPct val="0"/>
              </a:spcBef>
              <a:spcAft>
                <a:spcPct val="0"/>
              </a:spcAft>
              <a:buFont typeface="Arial" panose="020B0604020202020204" pitchFamily="34" charset="0"/>
              <a:buChar char="•"/>
            </a:pPr>
            <a:r>
              <a:rPr lang="en-US" altLang="en-US" sz="2000" kern="1200" dirty="0"/>
              <a:t>Place a mew element with part number 5502 in the array</a:t>
            </a:r>
          </a:p>
          <a:p>
            <a:pPr marL="342900" indent="-342900" eaLnBrk="0" fontAlgn="base">
              <a:spcBef>
                <a:spcPct val="0"/>
              </a:spcBef>
              <a:spcAft>
                <a:spcPct val="0"/>
              </a:spcAft>
              <a:buFont typeface="Arial" panose="020B0604020202020204" pitchFamily="34" charset="0"/>
              <a:buChar char="•"/>
            </a:pPr>
            <a:endParaRPr lang="en-US" altLang="en-US" sz="2000" kern="1200" dirty="0"/>
          </a:p>
          <a:p>
            <a:pPr marL="342900" indent="-342900" eaLnBrk="0" fontAlgn="base">
              <a:spcBef>
                <a:spcPct val="0"/>
              </a:spcBef>
              <a:spcAft>
                <a:spcPct val="0"/>
              </a:spcAft>
              <a:buFont typeface="Arial" panose="020B0604020202020204" pitchFamily="34" charset="0"/>
              <a:buChar char="•"/>
            </a:pPr>
            <a:r>
              <a:rPr lang="en-US" altLang="en-US" sz="2000" kern="1200" dirty="0"/>
              <a:t>So far, so good</a:t>
            </a:r>
          </a:p>
          <a:p>
            <a:pPr eaLnBrk="0" fontAlgn="base">
              <a:spcBef>
                <a:spcPct val="0"/>
              </a:spcBef>
              <a:spcAft>
                <a:spcPct val="0"/>
              </a:spcAft>
            </a:pPr>
            <a:endParaRPr lang="en-US" altLang="en-US" sz="2000" b="1" kern="1200" dirty="0"/>
          </a:p>
        </p:txBody>
      </p:sp>
      <p:grpSp>
        <p:nvGrpSpPr>
          <p:cNvPr id="43014" name="Group 5"/>
          <p:cNvGrpSpPr>
            <a:grpSpLocks/>
          </p:cNvGrpSpPr>
          <p:nvPr/>
        </p:nvGrpSpPr>
        <p:grpSpPr bwMode="auto">
          <a:xfrm>
            <a:off x="517525" y="1782763"/>
            <a:ext cx="2133600" cy="4962524"/>
            <a:chOff x="326" y="1123"/>
            <a:chExt cx="1344" cy="3126"/>
          </a:xfrm>
        </p:grpSpPr>
        <p:sp>
          <p:nvSpPr>
            <p:cNvPr id="43032" name="Rectangle 6"/>
            <p:cNvSpPr>
              <a:spLocks noChangeArrowheads="1"/>
            </p:cNvSpPr>
            <p:nvPr/>
          </p:nvSpPr>
          <p:spPr bwMode="auto">
            <a:xfrm>
              <a:off x="932" y="1342"/>
              <a:ext cx="732" cy="841"/>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3033" name="Line 7"/>
            <p:cNvSpPr>
              <a:spLocks noChangeShapeType="1"/>
            </p:cNvSpPr>
            <p:nvPr/>
          </p:nvSpPr>
          <p:spPr bwMode="auto">
            <a:xfrm>
              <a:off x="927" y="1598"/>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34" name="Line 8"/>
            <p:cNvSpPr>
              <a:spLocks noChangeShapeType="1"/>
            </p:cNvSpPr>
            <p:nvPr/>
          </p:nvSpPr>
          <p:spPr bwMode="auto">
            <a:xfrm>
              <a:off x="927" y="1889"/>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35" name="Line 9"/>
            <p:cNvSpPr>
              <a:spLocks noChangeShapeType="1"/>
            </p:cNvSpPr>
            <p:nvPr/>
          </p:nvSpPr>
          <p:spPr bwMode="auto">
            <a:xfrm>
              <a:off x="927" y="2183"/>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36" name="Rectangle 10"/>
            <p:cNvSpPr>
              <a:spLocks noChangeArrowheads="1"/>
            </p:cNvSpPr>
            <p:nvPr/>
          </p:nvSpPr>
          <p:spPr bwMode="auto">
            <a:xfrm>
              <a:off x="326" y="1409"/>
              <a:ext cx="315" cy="19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a:solidFill>
                    <a:srgbClr val="CC0000"/>
                  </a:solidFill>
                </a:rPr>
                <a:t>[ 0 ]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[ 1 ]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[ 2 ]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[ 3 ]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[ 4 ]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p:txBody>
        </p:sp>
        <p:sp>
          <p:nvSpPr>
            <p:cNvPr id="43037" name="Rectangle 11"/>
            <p:cNvSpPr>
              <a:spLocks noChangeArrowheads="1"/>
            </p:cNvSpPr>
            <p:nvPr/>
          </p:nvSpPr>
          <p:spPr bwMode="auto">
            <a:xfrm>
              <a:off x="1146" y="1447"/>
              <a:ext cx="368" cy="1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4501</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8903</a:t>
              </a:r>
            </a:p>
            <a:p>
              <a:pPr eaLnBrk="0" fontAlgn="base">
                <a:spcBef>
                  <a:spcPct val="0"/>
                </a:spcBef>
                <a:spcAft>
                  <a:spcPct val="0"/>
                </a:spcAft>
              </a:pPr>
              <a:endParaRPr lang="en-US" altLang="en-US" b="1" kern="1200" dirty="0"/>
            </a:p>
            <a:p>
              <a:pPr eaLnBrk="0" fontAlgn="base">
                <a:spcBef>
                  <a:spcPct val="0"/>
                </a:spcBef>
                <a:spcAft>
                  <a:spcPct val="0"/>
                </a:spcAft>
              </a:pPr>
              <a:endParaRPr lang="en-US" altLang="en-US" b="1" kern="1200" dirty="0"/>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  8</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10</a:t>
              </a:r>
            </a:p>
          </p:txBody>
        </p:sp>
        <p:sp>
          <p:nvSpPr>
            <p:cNvPr id="43038" name="Rectangle 12"/>
            <p:cNvSpPr>
              <a:spLocks noChangeArrowheads="1"/>
            </p:cNvSpPr>
            <p:nvPr/>
          </p:nvSpPr>
          <p:spPr bwMode="auto">
            <a:xfrm>
              <a:off x="790" y="1123"/>
              <a:ext cx="792"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sz="2000" b="1" kern="1200"/>
                <a:t>    values</a:t>
              </a:r>
            </a:p>
          </p:txBody>
        </p:sp>
        <p:sp>
          <p:nvSpPr>
            <p:cNvPr id="43039" name="Rectangle 13"/>
            <p:cNvSpPr>
              <a:spLocks noChangeArrowheads="1"/>
            </p:cNvSpPr>
            <p:nvPr/>
          </p:nvSpPr>
          <p:spPr bwMode="auto">
            <a:xfrm>
              <a:off x="932" y="2185"/>
              <a:ext cx="732" cy="1974"/>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3040" name="Line 14"/>
            <p:cNvSpPr>
              <a:spLocks noChangeShapeType="1"/>
            </p:cNvSpPr>
            <p:nvPr/>
          </p:nvSpPr>
          <p:spPr bwMode="auto">
            <a:xfrm>
              <a:off x="930" y="2441"/>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41" name="Line 15"/>
            <p:cNvSpPr>
              <a:spLocks noChangeShapeType="1"/>
            </p:cNvSpPr>
            <p:nvPr/>
          </p:nvSpPr>
          <p:spPr bwMode="auto">
            <a:xfrm>
              <a:off x="930" y="2732"/>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42" name="Line 16"/>
            <p:cNvSpPr>
              <a:spLocks noChangeShapeType="1"/>
            </p:cNvSpPr>
            <p:nvPr/>
          </p:nvSpPr>
          <p:spPr bwMode="auto">
            <a:xfrm>
              <a:off x="930" y="3317"/>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43" name="Line 17"/>
            <p:cNvSpPr>
              <a:spLocks noChangeShapeType="1"/>
            </p:cNvSpPr>
            <p:nvPr/>
          </p:nvSpPr>
          <p:spPr bwMode="auto">
            <a:xfrm>
              <a:off x="930" y="3612"/>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44" name="Line 18"/>
            <p:cNvSpPr>
              <a:spLocks noChangeShapeType="1"/>
            </p:cNvSpPr>
            <p:nvPr/>
          </p:nvSpPr>
          <p:spPr bwMode="auto">
            <a:xfrm>
              <a:off x="930" y="3903"/>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45" name="Rectangle 19"/>
            <p:cNvSpPr>
              <a:spLocks noChangeArrowheads="1"/>
            </p:cNvSpPr>
            <p:nvPr/>
          </p:nvSpPr>
          <p:spPr bwMode="auto">
            <a:xfrm>
              <a:off x="329" y="2304"/>
              <a:ext cx="346" cy="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[ 97]</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[ 98]</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[ 99]</a:t>
              </a:r>
            </a:p>
          </p:txBody>
        </p:sp>
        <p:sp>
          <p:nvSpPr>
            <p:cNvPr id="43046" name="Rectangle 20"/>
            <p:cNvSpPr>
              <a:spLocks noChangeArrowheads="1"/>
            </p:cNvSpPr>
            <p:nvPr/>
          </p:nvSpPr>
          <p:spPr bwMode="auto">
            <a:xfrm>
              <a:off x="1149" y="2290"/>
              <a:ext cx="368" cy="19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7803</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endParaRPr lang="en-US" altLang="en-US" b="1" kern="1200" dirty="0"/>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 </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2298</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3699</a:t>
              </a:r>
            </a:p>
            <a:p>
              <a:pPr eaLnBrk="0" fontAlgn="base">
                <a:spcBef>
                  <a:spcPct val="0"/>
                </a:spcBef>
                <a:spcAft>
                  <a:spcPct val="0"/>
                </a:spcAft>
              </a:pPr>
              <a:endParaRPr lang="en-US" altLang="en-US" b="1" kern="1200" dirty="0"/>
            </a:p>
          </p:txBody>
        </p:sp>
      </p:grpSp>
      <p:grpSp>
        <p:nvGrpSpPr>
          <p:cNvPr id="43015" name="Group 21"/>
          <p:cNvGrpSpPr>
            <a:grpSpLocks/>
          </p:cNvGrpSpPr>
          <p:nvPr/>
        </p:nvGrpSpPr>
        <p:grpSpPr bwMode="auto">
          <a:xfrm>
            <a:off x="6626225" y="1752600"/>
            <a:ext cx="2517775" cy="4819650"/>
            <a:chOff x="326" y="1123"/>
            <a:chExt cx="1586" cy="3036"/>
          </a:xfrm>
        </p:grpSpPr>
        <p:sp>
          <p:nvSpPr>
            <p:cNvPr id="43016" name="Rectangle 22"/>
            <p:cNvSpPr>
              <a:spLocks noChangeArrowheads="1"/>
            </p:cNvSpPr>
            <p:nvPr/>
          </p:nvSpPr>
          <p:spPr bwMode="auto">
            <a:xfrm>
              <a:off x="932" y="1342"/>
              <a:ext cx="732" cy="841"/>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3017" name="Line 23"/>
            <p:cNvSpPr>
              <a:spLocks noChangeShapeType="1"/>
            </p:cNvSpPr>
            <p:nvPr/>
          </p:nvSpPr>
          <p:spPr bwMode="auto">
            <a:xfrm>
              <a:off x="927" y="1598"/>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18" name="Line 24"/>
            <p:cNvSpPr>
              <a:spLocks noChangeShapeType="1"/>
            </p:cNvSpPr>
            <p:nvPr/>
          </p:nvSpPr>
          <p:spPr bwMode="auto">
            <a:xfrm>
              <a:off x="927" y="1889"/>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19" name="Line 25"/>
            <p:cNvSpPr>
              <a:spLocks noChangeShapeType="1"/>
            </p:cNvSpPr>
            <p:nvPr/>
          </p:nvSpPr>
          <p:spPr bwMode="auto">
            <a:xfrm>
              <a:off x="927" y="2183"/>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20" name="Rectangle 26"/>
            <p:cNvSpPr>
              <a:spLocks noChangeArrowheads="1"/>
            </p:cNvSpPr>
            <p:nvPr/>
          </p:nvSpPr>
          <p:spPr bwMode="auto">
            <a:xfrm>
              <a:off x="326" y="1409"/>
              <a:ext cx="314" cy="19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a:solidFill>
                    <a:srgbClr val="CC0000"/>
                  </a:solidFill>
                </a:rPr>
                <a:t>[ 0 ]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[ 1 ]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[ 2 ]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[ 3 ]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[ 4 ]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p:txBody>
        </p:sp>
        <p:sp>
          <p:nvSpPr>
            <p:cNvPr id="43021" name="Rectangle 27"/>
            <p:cNvSpPr>
              <a:spLocks noChangeArrowheads="1"/>
            </p:cNvSpPr>
            <p:nvPr/>
          </p:nvSpPr>
          <p:spPr bwMode="auto">
            <a:xfrm>
              <a:off x="790" y="1123"/>
              <a:ext cx="79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sz="2000" b="1" kern="1200"/>
                <a:t>    values</a:t>
              </a:r>
            </a:p>
          </p:txBody>
        </p:sp>
        <p:sp>
          <p:nvSpPr>
            <p:cNvPr id="43022" name="Rectangle 28"/>
            <p:cNvSpPr>
              <a:spLocks noChangeArrowheads="1"/>
            </p:cNvSpPr>
            <p:nvPr/>
          </p:nvSpPr>
          <p:spPr bwMode="auto">
            <a:xfrm>
              <a:off x="932" y="2185"/>
              <a:ext cx="732" cy="1974"/>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3023" name="Line 29"/>
            <p:cNvSpPr>
              <a:spLocks noChangeShapeType="1"/>
            </p:cNvSpPr>
            <p:nvPr/>
          </p:nvSpPr>
          <p:spPr bwMode="auto">
            <a:xfrm>
              <a:off x="930" y="2441"/>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24" name="Line 30"/>
            <p:cNvSpPr>
              <a:spLocks noChangeShapeType="1"/>
            </p:cNvSpPr>
            <p:nvPr/>
          </p:nvSpPr>
          <p:spPr bwMode="auto">
            <a:xfrm>
              <a:off x="930" y="2732"/>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25" name="Line 31"/>
            <p:cNvSpPr>
              <a:spLocks noChangeShapeType="1"/>
            </p:cNvSpPr>
            <p:nvPr/>
          </p:nvSpPr>
          <p:spPr bwMode="auto">
            <a:xfrm>
              <a:off x="930" y="3317"/>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26" name="Line 32"/>
            <p:cNvSpPr>
              <a:spLocks noChangeShapeType="1"/>
            </p:cNvSpPr>
            <p:nvPr/>
          </p:nvSpPr>
          <p:spPr bwMode="auto">
            <a:xfrm>
              <a:off x="930" y="3612"/>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27" name="Line 33"/>
            <p:cNvSpPr>
              <a:spLocks noChangeShapeType="1"/>
            </p:cNvSpPr>
            <p:nvPr/>
          </p:nvSpPr>
          <p:spPr bwMode="auto">
            <a:xfrm>
              <a:off x="930" y="3903"/>
              <a:ext cx="74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3028" name="Rectangle 34"/>
            <p:cNvSpPr>
              <a:spLocks noChangeArrowheads="1"/>
            </p:cNvSpPr>
            <p:nvPr/>
          </p:nvSpPr>
          <p:spPr bwMode="auto">
            <a:xfrm>
              <a:off x="329" y="2304"/>
              <a:ext cx="345" cy="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[ 97]</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[ 98]</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[ 99]</a:t>
              </a:r>
            </a:p>
          </p:txBody>
        </p:sp>
        <p:sp>
          <p:nvSpPr>
            <p:cNvPr id="43029" name="Rectangle 35"/>
            <p:cNvSpPr>
              <a:spLocks noChangeArrowheads="1"/>
            </p:cNvSpPr>
            <p:nvPr/>
          </p:nvSpPr>
          <p:spPr bwMode="auto">
            <a:xfrm>
              <a:off x="1149" y="2290"/>
              <a:ext cx="368" cy="1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7803</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endParaRPr lang="en-US" altLang="en-US" b="1" kern="1200" dirty="0"/>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r>
                <a:rPr lang="en-US" altLang="en-US" b="1" kern="1200" dirty="0"/>
                <a:t> </a:t>
              </a:r>
            </a:p>
            <a:p>
              <a:pPr eaLnBrk="0" fontAlgn="base">
                <a:spcBef>
                  <a:spcPct val="0"/>
                </a:spcBef>
                <a:spcAft>
                  <a:spcPct val="0"/>
                </a:spcAft>
              </a:pPr>
              <a:r>
                <a:rPr lang="en-US" altLang="en-US" b="1" kern="1200" dirty="0"/>
                <a:t>2298</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3699</a:t>
              </a:r>
            </a:p>
          </p:txBody>
        </p:sp>
        <p:sp>
          <p:nvSpPr>
            <p:cNvPr id="43030" name="Rectangle 36"/>
            <p:cNvSpPr>
              <a:spLocks noChangeArrowheads="1"/>
            </p:cNvSpPr>
            <p:nvPr/>
          </p:nvSpPr>
          <p:spPr bwMode="auto">
            <a:xfrm>
              <a:off x="1146" y="1447"/>
              <a:ext cx="368" cy="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4501</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5502</a:t>
              </a:r>
            </a:p>
            <a:p>
              <a:pPr eaLnBrk="0" fontAlgn="base">
                <a:spcBef>
                  <a:spcPct val="0"/>
                </a:spcBef>
                <a:spcAft>
                  <a:spcPct val="0"/>
                </a:spcAft>
              </a:pPr>
              <a:endParaRPr lang="en-US" altLang="en-US" b="1" kern="1200" dirty="0"/>
            </a:p>
          </p:txBody>
        </p:sp>
        <p:sp>
          <p:nvSpPr>
            <p:cNvPr id="43031" name="Oval 37"/>
            <p:cNvSpPr>
              <a:spLocks noChangeArrowheads="1"/>
            </p:cNvSpPr>
            <p:nvPr/>
          </p:nvSpPr>
          <p:spPr bwMode="auto">
            <a:xfrm>
              <a:off x="728" y="1880"/>
              <a:ext cx="1184" cy="320"/>
            </a:xfrm>
            <a:prstGeom prst="ellipse">
              <a:avLst/>
            </a:prstGeom>
            <a:noFill/>
            <a:ln w="25400">
              <a:solidFill>
                <a:srgbClr val="990033"/>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fontAlgn="base" hangingPunct="1">
                <a:spcBef>
                  <a:spcPct val="0"/>
                </a:spcBef>
                <a:spcAft>
                  <a:spcPct val="0"/>
                </a:spcAft>
              </a:pPr>
              <a:endParaRPr lang="en-US" sz="1800" kern="1200"/>
            </a:p>
          </p:txBody>
        </p:sp>
      </p:grpSp>
    </p:spTree>
    <p:extLst>
      <p:ext uri="{BB962C8B-B14F-4D97-AF65-F5344CB8AC3E}">
        <p14:creationId xmlns:p14="http://schemas.microsoft.com/office/powerpoint/2010/main" val="232946977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Title 1"/>
          <p:cNvSpPr txBox="1">
            <a:spLocks noGrp="1"/>
          </p:cNvSpPr>
          <p:nvPr>
            <p:ph type="title"/>
          </p:nvPr>
        </p:nvSpPr>
        <p:spPr>
          <a:prstGeom prst="rect">
            <a:avLst/>
          </a:prstGeom>
        </p:spPr>
        <p:txBody>
          <a:bodyPr>
            <a:normAutofit fontScale="90000"/>
          </a:bodyPr>
          <a:lstStyle/>
          <a:p>
            <a:r>
              <a:rPr dirty="0"/>
              <a:t>Hash Tables and Iterators </a:t>
            </a:r>
            <a:r>
              <a:rPr sz="3100" dirty="0"/>
              <a:t>(Part 2)</a:t>
            </a:r>
          </a:p>
        </p:txBody>
      </p:sp>
      <p:sp>
        <p:nvSpPr>
          <p:cNvPr id="148" name="public K next()…"/>
          <p:cNvSpPr txBox="1"/>
          <p:nvPr/>
        </p:nvSpPr>
        <p:spPr>
          <a:xfrm>
            <a:off x="249435" y="768876"/>
            <a:ext cx="8537550" cy="5349241"/>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defTabSz="344804">
              <a:tabLst>
                <a:tab pos="342900" algn="l"/>
              </a:tabLst>
              <a:defRPr sz="1500">
                <a:latin typeface="Menlo"/>
                <a:ea typeface="Menlo"/>
                <a:cs typeface="Menlo"/>
                <a:sym typeface="Menlo"/>
              </a:defRPr>
            </a:pPr>
            <a:r>
              <a:rPr dirty="0"/>
              <a:t>  </a:t>
            </a:r>
            <a:r>
              <a:rPr dirty="0">
                <a:solidFill>
                  <a:srgbClr val="BA2DA2"/>
                </a:solidFill>
              </a:rPr>
              <a:t>public</a:t>
            </a:r>
            <a:r>
              <a:rPr dirty="0"/>
              <a:t> K next()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K result = </a:t>
            </a:r>
            <a:r>
              <a:rPr dirty="0">
                <a:solidFill>
                  <a:srgbClr val="BA2DA2"/>
                </a:solidFill>
              </a:rPr>
              <a:t>null</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if</a:t>
            </a:r>
            <a:r>
              <a:rPr dirty="0"/>
              <a:t> (</a:t>
            </a:r>
            <a:r>
              <a:rPr dirty="0" err="1"/>
              <a:t>hasNext</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t>// Skip table locations that do not contain a current entry</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while</a:t>
            </a:r>
            <a:r>
              <a:rPr dirty="0"/>
              <a:t> ( (</a:t>
            </a:r>
            <a:r>
              <a:rPr dirty="0" err="1"/>
              <a:t>hashTable</a:t>
            </a:r>
            <a:r>
              <a:rPr dirty="0"/>
              <a:t>[</a:t>
            </a:r>
            <a:r>
              <a:rPr dirty="0" err="1"/>
              <a:t>currentIndex</a:t>
            </a:r>
            <a:r>
              <a:rPr dirty="0"/>
              <a:t>] == </a:t>
            </a:r>
            <a:r>
              <a:rPr dirty="0">
                <a:solidFill>
                  <a:srgbClr val="BA2DA2"/>
                </a:solidFill>
              </a:rPr>
              <a:t>null</a:t>
            </a:r>
            <a:r>
              <a:rPr dirty="0"/>
              <a:t>) || </a:t>
            </a:r>
          </a:p>
          <a:p>
            <a:pPr defTabSz="344804">
              <a:tabLst>
                <a:tab pos="342900" algn="l"/>
              </a:tabLst>
              <a:defRPr sz="1500">
                <a:latin typeface="Menlo"/>
                <a:ea typeface="Menlo"/>
                <a:cs typeface="Menlo"/>
                <a:sym typeface="Menlo"/>
              </a:defRPr>
            </a:pPr>
            <a:r>
              <a:rPr dirty="0"/>
              <a:t>											(</a:t>
            </a:r>
            <a:r>
              <a:rPr dirty="0" err="1"/>
              <a:t>hashTable</a:t>
            </a:r>
            <a:r>
              <a:rPr dirty="0"/>
              <a:t>[</a:t>
            </a:r>
            <a:r>
              <a:rPr dirty="0" err="1"/>
              <a:t>currentIndex</a:t>
            </a:r>
            <a:r>
              <a:rPr dirty="0"/>
              <a:t>] == AVAILABLE)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err="1"/>
              <a:t>currentIndex</a:t>
            </a:r>
            <a:r>
              <a:rPr dirty="0"/>
              <a:t>++;</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while</a:t>
            </a:r>
            <a:endParaRPr dirty="0">
              <a:solidFill>
                <a:srgbClr val="000000"/>
              </a:solidFill>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result = </a:t>
            </a:r>
            <a:r>
              <a:rPr dirty="0" err="1"/>
              <a:t>hashTable</a:t>
            </a:r>
            <a:r>
              <a:rPr dirty="0"/>
              <a:t>[</a:t>
            </a:r>
            <a:r>
              <a:rPr dirty="0" err="1"/>
              <a:t>currentIndex</a:t>
            </a:r>
            <a:r>
              <a:rPr dirty="0"/>
              <a:t>].</a:t>
            </a:r>
            <a:r>
              <a:rPr dirty="0" err="1"/>
              <a:t>getKey</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err="1"/>
              <a:t>numberLeft</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err="1"/>
              <a:t>currentIndex</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else</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throw</a:t>
            </a:r>
            <a:r>
              <a:rPr dirty="0"/>
              <a:t> </a:t>
            </a:r>
            <a:r>
              <a:rPr dirty="0">
                <a:solidFill>
                  <a:srgbClr val="BA2DA2"/>
                </a:solidFill>
              </a:rPr>
              <a:t>new</a:t>
            </a:r>
            <a:r>
              <a:rPr dirty="0"/>
              <a:t> </a:t>
            </a:r>
            <a:r>
              <a:rPr dirty="0" err="1"/>
              <a:t>NoSuchElementException</a:t>
            </a:r>
            <a:r>
              <a:rPr dirty="0"/>
              <a:t>();</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endParaRPr dirty="0">
              <a:latin typeface="+mn-lt"/>
              <a:ea typeface="+mn-ea"/>
              <a:cs typeface="+mn-cs"/>
              <a:sym typeface="Helvetica"/>
            </a:endParaRPr>
          </a:p>
          <a:p>
            <a:pPr defTabSz="344804">
              <a:tabLst>
                <a:tab pos="342900" algn="l"/>
              </a:tabLst>
              <a:defRPr sz="1500">
                <a:latin typeface="Menlo"/>
                <a:ea typeface="Menlo"/>
                <a:cs typeface="Menlo"/>
                <a:sym typeface="Menlo"/>
              </a:defRPr>
            </a:pPr>
            <a:r>
              <a:rPr dirty="0"/>
              <a:t>      </a:t>
            </a:r>
            <a:r>
              <a:rPr dirty="0">
                <a:solidFill>
                  <a:srgbClr val="BA2DA2"/>
                </a:solidFill>
              </a:rPr>
              <a:t>return</a:t>
            </a:r>
            <a:r>
              <a:rPr dirty="0"/>
              <a:t> result;</a:t>
            </a:r>
            <a:endParaRPr dirty="0">
              <a:latin typeface="+mn-lt"/>
              <a:ea typeface="+mn-ea"/>
              <a:cs typeface="+mn-cs"/>
              <a:sym typeface="Helvetica"/>
            </a:endParaRPr>
          </a:p>
          <a:p>
            <a:pPr defTabSz="344804">
              <a:tabLst>
                <a:tab pos="342900" algn="l"/>
              </a:tabLst>
              <a:defRPr sz="1500">
                <a:solidFill>
                  <a:srgbClr val="008400"/>
                </a:solidFill>
                <a:latin typeface="Menlo"/>
                <a:ea typeface="Menlo"/>
                <a:cs typeface="Menlo"/>
                <a:sym typeface="Menlo"/>
              </a:defRPr>
            </a:pPr>
            <a:r>
              <a:rPr dirty="0">
                <a:solidFill>
                  <a:srgbClr val="000000"/>
                </a:solidFill>
              </a:rPr>
              <a:t>   } </a:t>
            </a:r>
            <a:r>
              <a:rPr dirty="0"/>
              <a:t>// end next</a:t>
            </a:r>
          </a:p>
          <a:p>
            <a:pPr defTabSz="344804">
              <a:tabLst>
                <a:tab pos="342900" algn="l"/>
              </a:tabLst>
              <a:defRPr sz="1500">
                <a:solidFill>
                  <a:srgbClr val="008400"/>
                </a:solidFill>
                <a:latin typeface="Menlo"/>
                <a:ea typeface="Menlo"/>
                <a:cs typeface="Menlo"/>
                <a:sym typeface="Menlo"/>
              </a:defRPr>
            </a:pPr>
            <a:r>
              <a:rPr dirty="0">
                <a:solidFill>
                  <a:srgbClr val="000000"/>
                </a:solidFill>
              </a:rPr>
              <a:t>} </a:t>
            </a:r>
            <a:r>
              <a:rPr dirty="0"/>
              <a:t>// end </a:t>
            </a:r>
            <a:r>
              <a:rPr dirty="0" err="1"/>
              <a:t>KeyIterator</a:t>
            </a:r>
            <a:endParaRPr dirty="0"/>
          </a:p>
        </p:txBody>
      </p:sp>
    </p:spTree>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Title 1"/>
          <p:cNvSpPr txBox="1">
            <a:spLocks noGrp="1"/>
          </p:cNvSpPr>
          <p:nvPr>
            <p:ph type="title"/>
          </p:nvPr>
        </p:nvSpPr>
        <p:spPr>
          <a:prstGeom prst="rect">
            <a:avLst/>
          </a:prstGeom>
        </p:spPr>
        <p:txBody>
          <a:bodyPr/>
          <a:lstStyle/>
          <a:p>
            <a:pPr defTabSz="777240">
              <a:defRPr sz="3740"/>
            </a:pPr>
            <a:r>
              <a:rPr sz="4000" dirty="0"/>
              <a:t>Class </a:t>
            </a:r>
            <a:r>
              <a:rPr sz="4000" dirty="0" err="1">
                <a:latin typeface="Courier New"/>
                <a:ea typeface="Courier New"/>
                <a:cs typeface="Courier New"/>
                <a:sym typeface="Courier New"/>
              </a:rPr>
              <a:t>HashMap</a:t>
            </a:r>
            <a:r>
              <a:rPr lang="en-US" sz="4000" dirty="0">
                <a:latin typeface="Courier New"/>
                <a:ea typeface="Courier New"/>
                <a:cs typeface="Courier New"/>
                <a:sym typeface="Courier New"/>
              </a:rPr>
              <a:t> </a:t>
            </a:r>
            <a:r>
              <a:rPr lang="en-US" sz="2800" dirty="0">
                <a:latin typeface="Courier New"/>
                <a:ea typeface="Courier New"/>
                <a:cs typeface="Courier New"/>
                <a:sym typeface="Courier New"/>
              </a:rPr>
              <a:t>(</a:t>
            </a:r>
            <a:r>
              <a:rPr lang="en-US" sz="2800" dirty="0"/>
              <a:t>Java Class Library) </a:t>
            </a:r>
            <a:endParaRPr sz="2800" dirty="0">
              <a:latin typeface="Courier New"/>
              <a:ea typeface="Courier New"/>
              <a:cs typeface="Courier New"/>
              <a:sym typeface="Courier New"/>
            </a:endParaRPr>
          </a:p>
        </p:txBody>
      </p:sp>
      <p:sp>
        <p:nvSpPr>
          <p:cNvPr id="151" name="Content Placeholder 4"/>
          <p:cNvSpPr txBox="1">
            <a:spLocks noGrp="1"/>
          </p:cNvSpPr>
          <p:nvPr>
            <p:ph type="body" idx="1"/>
          </p:nvPr>
        </p:nvSpPr>
        <p:spPr>
          <a:prstGeom prst="rect">
            <a:avLst/>
          </a:prstGeom>
        </p:spPr>
        <p:txBody>
          <a:bodyPr/>
          <a:lstStyle/>
          <a:p>
            <a:r>
              <a:rPr dirty="0"/>
              <a:t>Hash table is a collection of buckets</a:t>
            </a:r>
          </a:p>
          <a:p>
            <a:pPr lvl="1"/>
            <a:r>
              <a:rPr sz="2000" dirty="0"/>
              <a:t>Each bucket contains several entries</a:t>
            </a:r>
          </a:p>
          <a:p>
            <a:r>
              <a:rPr dirty="0"/>
              <a:t>Variety of constructors provided</a:t>
            </a:r>
          </a:p>
          <a:p>
            <a:r>
              <a:rPr dirty="0"/>
              <a:t>Default maximum load factor of 0.75</a:t>
            </a:r>
          </a:p>
          <a:p>
            <a:pPr lvl="1"/>
            <a:r>
              <a:rPr sz="2000" dirty="0"/>
              <a:t>When limit exceeded, size of table increased by rehashing</a:t>
            </a:r>
          </a:p>
          <a:p>
            <a:r>
              <a:rPr dirty="0"/>
              <a:t>Possible to avoid rehashing by setting number of buckets initially larger</a:t>
            </a:r>
          </a:p>
        </p:txBody>
      </p:sp>
    </p:spTree>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itle 1"/>
          <p:cNvSpPr txBox="1">
            <a:spLocks noGrp="1"/>
          </p:cNvSpPr>
          <p:nvPr>
            <p:ph type="title"/>
          </p:nvPr>
        </p:nvSpPr>
        <p:spPr>
          <a:prstGeom prst="rect">
            <a:avLst/>
          </a:prstGeom>
        </p:spPr>
        <p:txBody>
          <a:bodyPr/>
          <a:lstStyle/>
          <a:p>
            <a:pPr defTabSz="768095">
              <a:defRPr sz="3696"/>
            </a:pPr>
            <a:r>
              <a:rPr sz="4000" dirty="0"/>
              <a:t>Class </a:t>
            </a:r>
            <a:r>
              <a:rPr sz="4000" dirty="0" err="1">
                <a:latin typeface="Courier New"/>
                <a:ea typeface="Courier New"/>
                <a:cs typeface="Courier New"/>
                <a:sym typeface="Courier New"/>
              </a:rPr>
              <a:t>HashSet</a:t>
            </a:r>
            <a:r>
              <a:rPr lang="en-US" sz="4000" dirty="0">
                <a:latin typeface="Courier New"/>
                <a:ea typeface="Courier New"/>
                <a:cs typeface="Courier New"/>
                <a:sym typeface="Courier New"/>
              </a:rPr>
              <a:t> </a:t>
            </a:r>
            <a:r>
              <a:rPr lang="en-US" sz="2800" dirty="0">
                <a:latin typeface="Courier New"/>
                <a:ea typeface="Courier New"/>
                <a:cs typeface="Courier New"/>
                <a:sym typeface="Courier New"/>
              </a:rPr>
              <a:t>(</a:t>
            </a:r>
            <a:r>
              <a:rPr lang="en-US" sz="2800" dirty="0"/>
              <a:t>Java Class Library)</a:t>
            </a:r>
            <a:endParaRPr sz="2800" dirty="0">
              <a:latin typeface="Courier New"/>
              <a:ea typeface="Courier New"/>
              <a:cs typeface="Courier New"/>
              <a:sym typeface="Courier New"/>
            </a:endParaRPr>
          </a:p>
        </p:txBody>
      </p:sp>
      <p:sp>
        <p:nvSpPr>
          <p:cNvPr id="154" name="Content Placeholder 2"/>
          <p:cNvSpPr txBox="1">
            <a:spLocks noGrp="1"/>
          </p:cNvSpPr>
          <p:nvPr>
            <p:ph type="body" idx="1"/>
          </p:nvPr>
        </p:nvSpPr>
        <p:spPr>
          <a:prstGeom prst="rect">
            <a:avLst/>
          </a:prstGeom>
        </p:spPr>
        <p:txBody>
          <a:bodyPr/>
          <a:lstStyle/>
          <a:p>
            <a:r>
              <a:rPr dirty="0"/>
              <a:t>Implements the interface </a:t>
            </a:r>
            <a:r>
              <a:rPr b="1" dirty="0" err="1">
                <a:latin typeface="Courier New"/>
                <a:ea typeface="Courier New"/>
                <a:cs typeface="Courier New"/>
                <a:sym typeface="Courier New"/>
              </a:rPr>
              <a:t>java.util.Set</a:t>
            </a:r>
            <a:endParaRPr b="1" dirty="0">
              <a:latin typeface="Courier New"/>
              <a:ea typeface="Courier New"/>
              <a:cs typeface="Courier New"/>
              <a:sym typeface="Courier New"/>
            </a:endParaRPr>
          </a:p>
          <a:p>
            <a:r>
              <a:rPr b="1" dirty="0" err="1">
                <a:latin typeface="Courier New"/>
                <a:ea typeface="Courier New"/>
                <a:cs typeface="Courier New"/>
                <a:sym typeface="Courier New"/>
              </a:rPr>
              <a:t>HashSet</a:t>
            </a:r>
            <a:r>
              <a:rPr dirty="0"/>
              <a:t> uses an instance of the class </a:t>
            </a:r>
            <a:r>
              <a:rPr b="1" dirty="0" err="1">
                <a:latin typeface="Courier New"/>
                <a:ea typeface="Courier New"/>
                <a:cs typeface="Courier New"/>
                <a:sym typeface="Courier New"/>
              </a:rPr>
              <a:t>HashMap</a:t>
            </a:r>
            <a:endParaRPr b="1" dirty="0">
              <a:latin typeface="Courier New"/>
              <a:ea typeface="Courier New"/>
              <a:cs typeface="Courier New"/>
              <a:sym typeface="Courier New"/>
            </a:endParaRPr>
          </a:p>
          <a:p>
            <a:r>
              <a:rPr dirty="0"/>
              <a:t>Variety of constructors provided in class</a:t>
            </a:r>
          </a:p>
        </p:txBody>
      </p:sp>
    </p:spTree>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Title 1"/>
          <p:cNvSpPr txBox="1">
            <a:spLocks noGrp="1"/>
          </p:cNvSpPr>
          <p:nvPr>
            <p:ph type="title"/>
          </p:nvPr>
        </p:nvSpPr>
        <p:spPr>
          <a:prstGeom prst="rect">
            <a:avLst/>
          </a:prstGeom>
        </p:spPr>
        <p:txBody>
          <a:bodyPr>
            <a:normAutofit/>
          </a:bodyPr>
          <a:lstStyle/>
          <a:p>
            <a:pPr defTabSz="777240">
              <a:defRPr sz="3740"/>
            </a:pPr>
            <a:r>
              <a:rPr sz="4000" dirty="0"/>
              <a:t>Class </a:t>
            </a:r>
            <a:r>
              <a:rPr sz="4000" dirty="0" err="1">
                <a:latin typeface="Courier New"/>
                <a:ea typeface="Courier New"/>
                <a:cs typeface="Courier New"/>
                <a:sym typeface="Courier New"/>
              </a:rPr>
              <a:t>Hash</a:t>
            </a:r>
            <a:r>
              <a:rPr lang="en-US" sz="4000" dirty="0" err="1">
                <a:latin typeface="Courier New"/>
                <a:ea typeface="Courier New"/>
                <a:cs typeface="Courier New"/>
                <a:sym typeface="Courier New"/>
              </a:rPr>
              <a:t>Table</a:t>
            </a:r>
            <a:r>
              <a:rPr lang="en-US" sz="4000" dirty="0">
                <a:latin typeface="Courier New"/>
                <a:ea typeface="Courier New"/>
                <a:cs typeface="Courier New"/>
                <a:sym typeface="Courier New"/>
              </a:rPr>
              <a:t> </a:t>
            </a:r>
            <a:r>
              <a:rPr lang="en-US" sz="2800" dirty="0">
                <a:latin typeface="Courier New"/>
                <a:ea typeface="Courier New"/>
                <a:cs typeface="Courier New"/>
                <a:sym typeface="Courier New"/>
              </a:rPr>
              <a:t>(</a:t>
            </a:r>
            <a:r>
              <a:rPr lang="en-US" sz="2800" dirty="0"/>
              <a:t>Java Class Library) </a:t>
            </a:r>
            <a:endParaRPr sz="2800" dirty="0">
              <a:latin typeface="Courier New"/>
              <a:ea typeface="Courier New"/>
              <a:cs typeface="Courier New"/>
              <a:sym typeface="Courier New"/>
            </a:endParaRPr>
          </a:p>
        </p:txBody>
      </p:sp>
      <p:sp>
        <p:nvSpPr>
          <p:cNvPr id="151" name="Content Placeholder 4"/>
          <p:cNvSpPr txBox="1">
            <a:spLocks noGrp="1"/>
          </p:cNvSpPr>
          <p:nvPr>
            <p:ph type="body" idx="1"/>
          </p:nvPr>
        </p:nvSpPr>
        <p:spPr>
          <a:prstGeom prst="rect">
            <a:avLst/>
          </a:prstGeom>
        </p:spPr>
        <p:txBody>
          <a:bodyPr>
            <a:normAutofit/>
          </a:bodyPr>
          <a:lstStyle/>
          <a:p>
            <a:r>
              <a:rPr lang="en-US" dirty="0"/>
              <a:t>Hybrid dynamic hashed structure</a:t>
            </a:r>
            <a:endParaRPr dirty="0"/>
          </a:p>
          <a:p>
            <a:pPr lvl="1"/>
            <a:r>
              <a:rPr lang="en-US" sz="2000" dirty="0"/>
              <a:t>Uses expandable linked lists to resolve collisions</a:t>
            </a:r>
          </a:p>
          <a:p>
            <a:pPr lvl="1"/>
            <a:r>
              <a:rPr lang="en-US" sz="2000" dirty="0"/>
              <a:t>Primary storage also expands when the loading factor exceeds a specified maximum</a:t>
            </a:r>
            <a:endParaRPr sz="2000" dirty="0"/>
          </a:p>
          <a:p>
            <a:r>
              <a:rPr lang="en-US" dirty="0"/>
              <a:t>Unencapsulated generic structure</a:t>
            </a:r>
            <a:endParaRPr dirty="0"/>
          </a:p>
          <a:p>
            <a:r>
              <a:rPr lang="en-US" dirty="0"/>
              <a:t>Key can be any type of object</a:t>
            </a:r>
            <a:endParaRPr dirty="0"/>
          </a:p>
          <a:p>
            <a:pPr lvl="1"/>
            <a:r>
              <a:rPr lang="en-US" sz="2000" dirty="0"/>
              <a:t>Key class should overwrite the method equals and </a:t>
            </a:r>
            <a:r>
              <a:rPr lang="en-US" sz="2000" dirty="0" err="1"/>
              <a:t>hashCode</a:t>
            </a:r>
            <a:r>
              <a:rPr lang="en-US" sz="2000" dirty="0"/>
              <a:t> (the String and wrapper classes do this)</a:t>
            </a:r>
          </a:p>
          <a:p>
            <a:pPr lvl="1"/>
            <a:r>
              <a:rPr lang="en-US" sz="2000" dirty="0" err="1"/>
              <a:t>Hashtable’s</a:t>
            </a:r>
            <a:r>
              <a:rPr lang="en-US" sz="2000" dirty="0"/>
              <a:t> operation methods invoke these methods</a:t>
            </a:r>
            <a:endParaRPr sz="2000" dirty="0"/>
          </a:p>
        </p:txBody>
      </p:sp>
    </p:spTree>
    <p:extLst>
      <p:ext uri="{BB962C8B-B14F-4D97-AF65-F5344CB8AC3E}">
        <p14:creationId xmlns:p14="http://schemas.microsoft.com/office/powerpoint/2010/main" val="3890950212"/>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47A8BFE-BC7B-4DE6-8691-FF2D6776B0BF}"/>
              </a:ext>
            </a:extLst>
          </p:cNvPr>
          <p:cNvPicPr>
            <a:picLocks noChangeAspect="1" noChangeArrowheads="1"/>
          </p:cNvPicPr>
          <p:nvPr/>
        </p:nvPicPr>
        <p:blipFill>
          <a:blip r:embed="rId2" cstate="print"/>
          <a:srcRect/>
          <a:stretch>
            <a:fillRect/>
          </a:stretch>
        </p:blipFill>
        <p:spPr bwMode="auto">
          <a:xfrm>
            <a:off x="27296" y="152484"/>
            <a:ext cx="8969286" cy="6534920"/>
          </a:xfrm>
          <a:prstGeom prst="rect">
            <a:avLst/>
          </a:prstGeom>
          <a:noFill/>
          <a:ln w="9525">
            <a:noFill/>
            <a:miter lim="800000"/>
            <a:headEnd/>
            <a:tailEnd/>
          </a:ln>
        </p:spPr>
      </p:pic>
      <p:sp>
        <p:nvSpPr>
          <p:cNvPr id="3" name="Rectangle 2">
            <a:extLst>
              <a:ext uri="{FF2B5EF4-FFF2-40B4-BE49-F238E27FC236}">
                <a16:creationId xmlns:a16="http://schemas.microsoft.com/office/drawing/2014/main" id="{EF4C67CA-50C3-47F8-8AC9-996441CC0632}"/>
              </a:ext>
            </a:extLst>
          </p:cNvPr>
          <p:cNvSpPr/>
          <p:nvPr/>
        </p:nvSpPr>
        <p:spPr>
          <a:xfrm>
            <a:off x="3862316" y="3794078"/>
            <a:ext cx="4626591" cy="218364"/>
          </a:xfrm>
          <a:prstGeom prst="rect">
            <a:avLst/>
          </a:prstGeom>
          <a:solidFill>
            <a:srgbClr val="FFFF00">
              <a:alpha val="3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144041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Title 1"/>
          <p:cNvSpPr txBox="1">
            <a:spLocks noGrp="1"/>
          </p:cNvSpPr>
          <p:nvPr>
            <p:ph type="title"/>
          </p:nvPr>
        </p:nvSpPr>
        <p:spPr>
          <a:xfrm>
            <a:off x="258232" y="178130"/>
            <a:ext cx="8513234" cy="816042"/>
          </a:xfrm>
          <a:prstGeom prst="rect">
            <a:avLst/>
          </a:prstGeom>
        </p:spPr>
        <p:txBody>
          <a:bodyPr>
            <a:normAutofit fontScale="90000"/>
          </a:bodyPr>
          <a:lstStyle/>
          <a:p>
            <a:r>
              <a:rPr lang="en-US" dirty="0"/>
              <a:t>Java’s </a:t>
            </a:r>
            <a:r>
              <a:rPr lang="en-US" dirty="0" err="1"/>
              <a:t>hashCode</a:t>
            </a:r>
            <a:r>
              <a:rPr lang="en-US" dirty="0"/>
              <a:t>()</a:t>
            </a:r>
            <a:endParaRPr dirty="0"/>
          </a:p>
        </p:txBody>
      </p:sp>
      <p:sp>
        <p:nvSpPr>
          <p:cNvPr id="73" name="Content Placeholder 2"/>
          <p:cNvSpPr txBox="1">
            <a:spLocks noGrp="1"/>
          </p:cNvSpPr>
          <p:nvPr>
            <p:ph type="body" idx="1"/>
          </p:nvPr>
        </p:nvSpPr>
        <p:spPr>
          <a:xfrm>
            <a:off x="400049" y="1140178"/>
            <a:ext cx="8229601" cy="4804810"/>
          </a:xfrm>
          <a:prstGeom prst="rect">
            <a:avLst/>
          </a:prstGeom>
        </p:spPr>
        <p:txBody>
          <a:bodyPr>
            <a:normAutofit/>
          </a:bodyPr>
          <a:lstStyle/>
          <a:p>
            <a:r>
              <a:rPr lang="en-US" dirty="0"/>
              <a:t>Java’s base class </a:t>
            </a:r>
            <a:r>
              <a:rPr lang="en-US" b="1" dirty="0">
                <a:latin typeface="Courier New"/>
                <a:ea typeface="Courier New"/>
                <a:cs typeface="Courier New"/>
                <a:sym typeface="Courier New"/>
              </a:rPr>
              <a:t>Object</a:t>
            </a:r>
            <a:r>
              <a:rPr lang="en-US" dirty="0"/>
              <a:t> has a method </a:t>
            </a:r>
            <a:r>
              <a:rPr lang="en-US" b="1" dirty="0" err="1">
                <a:latin typeface="Courier New"/>
                <a:ea typeface="Courier New"/>
                <a:cs typeface="Courier New"/>
                <a:sym typeface="Courier New"/>
              </a:rPr>
              <a:t>hashCode</a:t>
            </a:r>
            <a:r>
              <a:rPr lang="en-US" dirty="0"/>
              <a:t> that returns an integer hash code</a:t>
            </a:r>
          </a:p>
          <a:p>
            <a:pPr lvl="1"/>
            <a:r>
              <a:rPr lang="en-US" sz="2000" dirty="0">
                <a:solidFill>
                  <a:schemeClr val="tx1"/>
                </a:solidFill>
              </a:rPr>
              <a:t>A class should define its own version of </a:t>
            </a:r>
            <a:r>
              <a:rPr lang="en-US" sz="2000" b="1" dirty="0" err="1">
                <a:solidFill>
                  <a:schemeClr val="tx1"/>
                </a:solidFill>
                <a:latin typeface="Courier New"/>
                <a:ea typeface="Courier New"/>
                <a:cs typeface="Courier New"/>
                <a:sym typeface="Courier New"/>
              </a:rPr>
              <a:t>hashCode</a:t>
            </a:r>
            <a:endParaRPr lang="en-US" sz="2000" b="1" dirty="0">
              <a:solidFill>
                <a:schemeClr val="tx1"/>
              </a:solidFill>
              <a:latin typeface="Courier New"/>
              <a:ea typeface="Courier New"/>
              <a:cs typeface="Courier New"/>
              <a:sym typeface="Courier New"/>
            </a:endParaRPr>
          </a:p>
          <a:p>
            <a:pPr lvl="1"/>
            <a:r>
              <a:rPr lang="en-US" sz="2000" b="1" dirty="0">
                <a:solidFill>
                  <a:schemeClr val="tx1"/>
                </a:solidFill>
                <a:latin typeface="Courier New"/>
                <a:ea typeface="Courier New"/>
                <a:cs typeface="Courier New"/>
                <a:sym typeface="Courier New"/>
              </a:rPr>
              <a:t>https://www.geeksforgeeks.org/override-equalsobject-hashcode-method/</a:t>
            </a:r>
          </a:p>
          <a:p>
            <a:pPr marL="1016000" lvl="2" indent="0">
              <a:buNone/>
            </a:pPr>
            <a:endParaRPr dirty="0"/>
          </a:p>
        </p:txBody>
      </p:sp>
    </p:spTree>
    <p:extLst>
      <p:ext uri="{BB962C8B-B14F-4D97-AF65-F5344CB8AC3E}">
        <p14:creationId xmlns:p14="http://schemas.microsoft.com/office/powerpoint/2010/main" val="1010921747"/>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5449" y="185999"/>
            <a:ext cx="8229600" cy="809084"/>
          </a:xfrm>
        </p:spPr>
        <p:txBody>
          <a:bodyPr>
            <a:normAutofit/>
          </a:bodyPr>
          <a:lstStyle/>
          <a:p>
            <a:r>
              <a:rPr lang="en-US" sz="4000" dirty="0"/>
              <a:t>Hash Code Contract</a:t>
            </a:r>
          </a:p>
        </p:txBody>
      </p:sp>
      <p:sp>
        <p:nvSpPr>
          <p:cNvPr id="3" name="Content Placeholder 2"/>
          <p:cNvSpPr>
            <a:spLocks noGrp="1"/>
          </p:cNvSpPr>
          <p:nvPr>
            <p:ph idx="1"/>
          </p:nvPr>
        </p:nvSpPr>
        <p:spPr>
          <a:xfrm>
            <a:off x="425448" y="995083"/>
            <a:ext cx="8229601" cy="5416949"/>
          </a:xfrm>
        </p:spPr>
        <p:txBody>
          <a:bodyPr>
            <a:normAutofit fontScale="55000" lnSpcReduction="20000"/>
          </a:bodyPr>
          <a:lstStyle/>
          <a:p>
            <a:r>
              <a:rPr lang="en-US" sz="3600" dirty="0"/>
              <a:t>Java equals() and </a:t>
            </a:r>
            <a:r>
              <a:rPr lang="en-US" sz="3600" dirty="0" err="1"/>
              <a:t>hashCode</a:t>
            </a:r>
            <a:r>
              <a:rPr lang="en-US" sz="3600" dirty="0"/>
              <a:t>() Contracts</a:t>
            </a:r>
          </a:p>
          <a:p>
            <a:pPr lvl="1"/>
            <a:r>
              <a:rPr lang="en-US" sz="3300" dirty="0">
                <a:hlinkClick r:id="rId3"/>
              </a:rPr>
              <a:t>https://www.baeldung.com/java-equals-hashcode-contracts</a:t>
            </a:r>
            <a:endParaRPr lang="en-US" sz="3300" dirty="0"/>
          </a:p>
          <a:p>
            <a:endParaRPr lang="en-US" sz="2500" dirty="0"/>
          </a:p>
          <a:p>
            <a:r>
              <a:rPr lang="en-US" sz="2900" dirty="0"/>
              <a:t>Whenever it is invoked on the same object more than once during an execution of a Java application, the </a:t>
            </a:r>
            <a:r>
              <a:rPr lang="en-US" sz="2900" dirty="0" err="1"/>
              <a:t>hashCode</a:t>
            </a:r>
            <a:r>
              <a:rPr lang="en-US" sz="2900" dirty="0"/>
              <a:t> method must consistently return the same integer, provided no information used in equals comparisons on the object is modified. This integer need not remain consistent from one execution of an application to another execution of the same application</a:t>
            </a:r>
          </a:p>
          <a:p>
            <a:r>
              <a:rPr lang="en-US" sz="2900" dirty="0"/>
              <a:t>If two objects are equal according to the equals(Object) method, then calling the </a:t>
            </a:r>
            <a:r>
              <a:rPr lang="en-US" sz="2900" dirty="0" err="1"/>
              <a:t>hashCode</a:t>
            </a:r>
            <a:r>
              <a:rPr lang="en-US" sz="2900" dirty="0"/>
              <a:t> method on each of the two objects must produce the same integer result.</a:t>
            </a:r>
          </a:p>
          <a:p>
            <a:r>
              <a:rPr lang="en-US" sz="2900" dirty="0"/>
              <a:t>It is </a:t>
            </a:r>
            <a:r>
              <a:rPr lang="en-US" sz="2900" i="1" dirty="0"/>
              <a:t>not</a:t>
            </a:r>
            <a:r>
              <a:rPr lang="en-US" sz="2900" dirty="0"/>
              <a:t> required that if two objects are unequal according to the </a:t>
            </a:r>
            <a:r>
              <a:rPr lang="en-US" sz="2900" dirty="0">
                <a:hlinkClick r:id="rId4"/>
              </a:rPr>
              <a:t>equals(</a:t>
            </a:r>
            <a:r>
              <a:rPr lang="en-US" sz="2900" dirty="0" err="1">
                <a:hlinkClick r:id="rId4"/>
              </a:rPr>
              <a:t>java.lang.Object</a:t>
            </a:r>
            <a:r>
              <a:rPr lang="en-US" sz="2900" dirty="0">
                <a:hlinkClick r:id="rId4"/>
              </a:rPr>
              <a:t>)</a:t>
            </a:r>
            <a:r>
              <a:rPr lang="en-US" sz="2900" dirty="0"/>
              <a:t> method, then calling the </a:t>
            </a:r>
            <a:r>
              <a:rPr lang="en-US" sz="2900" dirty="0" err="1"/>
              <a:t>hashCode</a:t>
            </a:r>
            <a:r>
              <a:rPr lang="en-US" sz="2900" dirty="0"/>
              <a:t> method on each of the two objects must produce distinct integer results. However, the programmer should be aware that producing distinct integer results for unequal objects may improve the performance of hash tables.</a:t>
            </a:r>
          </a:p>
          <a:p>
            <a:r>
              <a:rPr lang="en-US" sz="2900" dirty="0"/>
              <a:t>As much as is reasonably practical, the </a:t>
            </a:r>
            <a:r>
              <a:rPr lang="en-US" sz="2900" dirty="0" err="1"/>
              <a:t>hashCode</a:t>
            </a:r>
            <a:r>
              <a:rPr lang="en-US" sz="2900" dirty="0"/>
              <a:t> method defined by class Object does return distinct integers for distinct objects. (This is typically implemented by converting the internal address of the object into an integer, but this implementation technique is not required by the </a:t>
            </a:r>
            <a:r>
              <a:rPr lang="en-US" sz="2900" dirty="0" err="1"/>
              <a:t>Java</a:t>
            </a:r>
            <a:r>
              <a:rPr lang="en-US" sz="2900" baseline="30000" dirty="0" err="1"/>
              <a:t>TM</a:t>
            </a:r>
            <a:r>
              <a:rPr lang="en-US" sz="2900" dirty="0"/>
              <a:t> programming language.)</a:t>
            </a:r>
            <a:endParaRPr lang="en-US" sz="2900" b="1" dirty="0">
              <a:solidFill>
                <a:srgbClr val="FF0000"/>
              </a:solidFill>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0">
              <a:lnSpc>
                <a:spcPct val="100000"/>
              </a:lnSpc>
              <a:spcBef>
                <a:spcPts val="0"/>
              </a:spcBef>
              <a:spcAft>
                <a:spcPts val="0"/>
              </a:spcAft>
              <a:buClrTx/>
              <a:buSzTx/>
              <a:buFontTx/>
              <a:buNone/>
              <a:tabLst/>
              <a:defRPr/>
            </a:pPr>
            <a:fld id="{FEB2FE99-AB5D-4E28-8439-9719B888CCAA}" type="slidenum">
              <a:rPr kumimoji="0" lang="en-US" sz="900" b="0" i="0" u="none" strike="noStrike" kern="0" cap="none" spc="0" normalizeH="0" baseline="0" noProof="0" smtClean="0">
                <a:ln>
                  <a:noFill/>
                </a:ln>
                <a:solidFill>
                  <a:srgbClr val="FFFFFF"/>
                </a:solidFill>
                <a:effectLst/>
                <a:uLnTx/>
                <a:uFillTx/>
                <a:latin typeface="Arial"/>
                <a:cs typeface="Arial"/>
                <a:sym typeface="Arial"/>
              </a:rPr>
              <a:pPr marL="0" marR="0" lvl="0" indent="0" algn="r" defTabSz="914400" rtl="0" eaLnBrk="1" fontAlgn="auto" latinLnBrk="0" hangingPunct="0">
                <a:lnSpc>
                  <a:spcPct val="100000"/>
                </a:lnSpc>
                <a:spcBef>
                  <a:spcPts val="0"/>
                </a:spcBef>
                <a:spcAft>
                  <a:spcPts val="0"/>
                </a:spcAft>
                <a:buClrTx/>
                <a:buSzTx/>
                <a:buFontTx/>
                <a:buNone/>
                <a:tabLst/>
                <a:defRPr/>
              </a:pPr>
              <a:t>76</a:t>
            </a:fld>
            <a:endParaRPr kumimoji="0" lang="en-US" sz="900" b="0" i="0" u="none" strike="noStrike" kern="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4258137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5609230" y="6469039"/>
            <a:ext cx="3534770" cy="38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hangingPunct="1">
              <a:spcBef>
                <a:spcPct val="0"/>
              </a:spcBef>
              <a:spcAft>
                <a:spcPct val="0"/>
              </a:spcAft>
            </a:pPr>
            <a:endParaRPr lang="en-US" sz="1800" kern="1200">
              <a:solidFill>
                <a:srgbClr val="FFFFFF"/>
              </a:solidFill>
            </a:endParaRPr>
          </a:p>
        </p:txBody>
      </p:sp>
      <p:sp>
        <p:nvSpPr>
          <p:cNvPr id="44034"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07" charset="-128"/>
              </a:defRPr>
            </a:lvl1pPr>
            <a:lvl2pPr marL="742950" indent="-285750" eaLnBrk="0" hangingPunct="0">
              <a:defRPr>
                <a:solidFill>
                  <a:schemeClr val="tx1"/>
                </a:solidFill>
                <a:latin typeface="Arial" charset="0"/>
                <a:ea typeface="ＭＳ Ｐゴシック" pitchFamily="-107" charset="-128"/>
              </a:defRPr>
            </a:lvl2pPr>
            <a:lvl3pPr marL="1143000" indent="-228600" eaLnBrk="0" hangingPunct="0">
              <a:defRPr>
                <a:solidFill>
                  <a:schemeClr val="tx1"/>
                </a:solidFill>
                <a:latin typeface="Arial" charset="0"/>
                <a:ea typeface="ＭＳ Ｐゴシック" pitchFamily="-107" charset="-128"/>
              </a:defRPr>
            </a:lvl3pPr>
            <a:lvl4pPr marL="1600200" indent="-228600" eaLnBrk="0" hangingPunct="0">
              <a:defRPr>
                <a:solidFill>
                  <a:schemeClr val="tx1"/>
                </a:solidFill>
                <a:latin typeface="Arial" charset="0"/>
                <a:ea typeface="ＭＳ Ｐゴシック" pitchFamily="-107" charset="-128"/>
              </a:defRPr>
            </a:lvl4pPr>
            <a:lvl5pPr marL="2057400" indent="-228600" eaLnBrk="0" hangingPunct="0">
              <a:defRPr>
                <a:solidFill>
                  <a:schemeClr val="tx1"/>
                </a:solidFill>
                <a:latin typeface="Arial" charset="0"/>
                <a:ea typeface="ＭＳ Ｐゴシック" pitchFamily="-107" charset="-128"/>
              </a:defRPr>
            </a:lvl5pPr>
            <a:lvl6pPr marL="2514600" indent="-228600" algn="ctr" eaLnBrk="0" fontAlgn="base" hangingPunct="0">
              <a:spcBef>
                <a:spcPct val="0"/>
              </a:spcBef>
              <a:spcAft>
                <a:spcPct val="0"/>
              </a:spcAft>
              <a:defRPr>
                <a:solidFill>
                  <a:schemeClr val="tx1"/>
                </a:solidFill>
                <a:latin typeface="Arial" charset="0"/>
                <a:ea typeface="ＭＳ Ｐゴシック" pitchFamily="-107" charset="-128"/>
              </a:defRPr>
            </a:lvl6pPr>
            <a:lvl7pPr marL="2971800" indent="-228600" algn="ctr" eaLnBrk="0" fontAlgn="base" hangingPunct="0">
              <a:spcBef>
                <a:spcPct val="0"/>
              </a:spcBef>
              <a:spcAft>
                <a:spcPct val="0"/>
              </a:spcAft>
              <a:defRPr>
                <a:solidFill>
                  <a:schemeClr val="tx1"/>
                </a:solidFill>
                <a:latin typeface="Arial" charset="0"/>
                <a:ea typeface="ＭＳ Ｐゴシック" pitchFamily="-107" charset="-128"/>
              </a:defRPr>
            </a:lvl7pPr>
            <a:lvl8pPr marL="3429000" indent="-228600" algn="ctr" eaLnBrk="0" fontAlgn="base" hangingPunct="0">
              <a:spcBef>
                <a:spcPct val="0"/>
              </a:spcBef>
              <a:spcAft>
                <a:spcPct val="0"/>
              </a:spcAft>
              <a:defRPr>
                <a:solidFill>
                  <a:schemeClr val="tx1"/>
                </a:solidFill>
                <a:latin typeface="Arial" charset="0"/>
                <a:ea typeface="ＭＳ Ｐゴシック" pitchFamily="-107" charset="-128"/>
              </a:defRPr>
            </a:lvl8pPr>
            <a:lvl9pPr marL="3886200" indent="-228600" algn="ctr" eaLnBrk="0" fontAlgn="base" hangingPunct="0">
              <a:spcBef>
                <a:spcPct val="0"/>
              </a:spcBef>
              <a:spcAft>
                <a:spcPct val="0"/>
              </a:spcAft>
              <a:defRPr>
                <a:solidFill>
                  <a:schemeClr val="tx1"/>
                </a:solidFill>
                <a:latin typeface="Arial" charset="0"/>
                <a:ea typeface="ＭＳ Ｐゴシック" pitchFamily="-107" charset="-128"/>
              </a:defRPr>
            </a:lvl9pPr>
          </a:lstStyle>
          <a:p>
            <a:pPr eaLnBrk="1" hangingPunct="1"/>
            <a:fld id="{161C20BB-6A2A-4F3A-B3DE-0CC1CD2B9E62}" type="slidenum">
              <a:rPr lang="en-US" smtClean="0">
                <a:solidFill>
                  <a:srgbClr val="898989"/>
                </a:solidFill>
              </a:rPr>
              <a:pPr eaLnBrk="1" hangingPunct="1"/>
              <a:t>8</a:t>
            </a:fld>
            <a:endParaRPr lang="en-US">
              <a:solidFill>
                <a:srgbClr val="898989"/>
              </a:solidFill>
            </a:endParaRPr>
          </a:p>
        </p:txBody>
      </p:sp>
      <p:sp>
        <p:nvSpPr>
          <p:cNvPr id="44035" name="Rectangle 2"/>
          <p:cNvSpPr>
            <a:spLocks noGrp="1" noChangeArrowheads="1"/>
          </p:cNvSpPr>
          <p:nvPr>
            <p:ph type="body" idx="1"/>
          </p:nvPr>
        </p:nvSpPr>
        <p:spPr>
          <a:xfrm>
            <a:off x="620713" y="1958975"/>
            <a:ext cx="7913687" cy="4311650"/>
          </a:xfrm>
          <a:noFill/>
        </p:spPr>
        <p:txBody>
          <a:bodyPr lIns="92075" tIns="46038" rIns="92075" bIns="46038"/>
          <a:lstStyle/>
          <a:p>
            <a:pPr eaLnBrk="1" hangingPunct="1">
              <a:buFontTx/>
              <a:buNone/>
            </a:pPr>
            <a:endParaRPr lang="en-US" altLang="en-US" sz="800" b="1">
              <a:latin typeface="Courier New" pitchFamily="-107" charset="0"/>
            </a:endParaRPr>
          </a:p>
          <a:p>
            <a:pPr eaLnBrk="1" hangingPunct="1">
              <a:buFontTx/>
              <a:buNone/>
            </a:pPr>
            <a:endParaRPr lang="en-US" altLang="en-US" sz="800" b="1">
              <a:latin typeface="Courier New" pitchFamily="-107" charset="0"/>
            </a:endParaRPr>
          </a:p>
          <a:p>
            <a:pPr eaLnBrk="1" hangingPunct="1">
              <a:buFontTx/>
              <a:buNone/>
            </a:pPr>
            <a:endParaRPr lang="en-US" altLang="en-US" sz="2800" b="1">
              <a:latin typeface="Courier New" pitchFamily="-107" charset="0"/>
            </a:endParaRPr>
          </a:p>
          <a:p>
            <a:pPr eaLnBrk="1" hangingPunct="1">
              <a:buFontTx/>
              <a:buNone/>
            </a:pPr>
            <a:endParaRPr lang="en-US" altLang="en-US" sz="1800"/>
          </a:p>
          <a:p>
            <a:pPr eaLnBrk="1" hangingPunct="1">
              <a:buFontTx/>
              <a:buNone/>
            </a:pPr>
            <a:endParaRPr lang="en-US" altLang="en-US" sz="2800" b="1">
              <a:latin typeface="Courier New" pitchFamily="-107" charset="0"/>
            </a:endParaRPr>
          </a:p>
          <a:p>
            <a:pPr eaLnBrk="1" hangingPunct="1">
              <a:buFontTx/>
              <a:buNone/>
            </a:pPr>
            <a:endParaRPr lang="en-US" altLang="en-US" sz="2800" b="1">
              <a:latin typeface="Courier New" pitchFamily="-107" charset="0"/>
            </a:endParaRPr>
          </a:p>
          <a:p>
            <a:pPr eaLnBrk="1" hangingPunct="1">
              <a:buFontTx/>
              <a:buNone/>
            </a:pPr>
            <a:endParaRPr lang="en-US" altLang="en-US" sz="1800"/>
          </a:p>
          <a:p>
            <a:pPr eaLnBrk="1" hangingPunct="1">
              <a:buFontTx/>
              <a:buNone/>
            </a:pPr>
            <a:r>
              <a:rPr lang="en-US" altLang="en-US" sz="2800" b="1">
                <a:latin typeface="Courier New" pitchFamily="-107" charset="0"/>
              </a:rPr>
              <a:t> </a:t>
            </a:r>
            <a:r>
              <a:rPr lang="en-US" altLang="en-US" sz="2800"/>
              <a:t> </a:t>
            </a:r>
          </a:p>
        </p:txBody>
      </p:sp>
      <p:sp>
        <p:nvSpPr>
          <p:cNvPr id="44036" name="Rectangle 3"/>
          <p:cNvSpPr>
            <a:spLocks noChangeArrowheads="1"/>
          </p:cNvSpPr>
          <p:nvPr/>
        </p:nvSpPr>
        <p:spPr bwMode="auto">
          <a:xfrm>
            <a:off x="517525" y="574676"/>
            <a:ext cx="7913687" cy="825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p>
            <a:pPr eaLnBrk="0" fontAlgn="base">
              <a:spcBef>
                <a:spcPct val="0"/>
              </a:spcBef>
              <a:spcAft>
                <a:spcPct val="0"/>
              </a:spcAft>
            </a:pPr>
            <a:r>
              <a:rPr lang="en-US" altLang="en-US" sz="4000" b="1" dirty="0">
                <a:solidFill>
                  <a:srgbClr val="007FA3"/>
                </a:solidFill>
                <a:latin typeface="Times New Roman"/>
                <a:ea typeface="Times New Roman"/>
                <a:cs typeface="Times New Roman"/>
              </a:rPr>
              <a:t>Placing Elements  </a:t>
            </a:r>
          </a:p>
        </p:txBody>
      </p:sp>
      <p:sp>
        <p:nvSpPr>
          <p:cNvPr id="44037" name="Rectangle 4"/>
          <p:cNvSpPr>
            <a:spLocks noChangeArrowheads="1"/>
          </p:cNvSpPr>
          <p:nvPr/>
        </p:nvSpPr>
        <p:spPr bwMode="auto">
          <a:xfrm>
            <a:off x="3633788" y="2135188"/>
            <a:ext cx="3218830" cy="3139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sz="1800" b="1" kern="1200" dirty="0"/>
              <a:t>Next place part number</a:t>
            </a:r>
          </a:p>
          <a:p>
            <a:pPr eaLnBrk="0" fontAlgn="base">
              <a:spcBef>
                <a:spcPct val="0"/>
              </a:spcBef>
              <a:spcAft>
                <a:spcPct val="0"/>
              </a:spcAft>
            </a:pPr>
            <a:r>
              <a:rPr lang="en-US" altLang="en-US" sz="1800" b="1" kern="1200" dirty="0"/>
              <a:t>6702 in the array</a:t>
            </a:r>
          </a:p>
          <a:p>
            <a:pPr eaLnBrk="0" fontAlgn="base">
              <a:spcBef>
                <a:spcPct val="0"/>
              </a:spcBef>
              <a:spcAft>
                <a:spcPct val="0"/>
              </a:spcAft>
            </a:pPr>
            <a:endParaRPr lang="en-US" altLang="en-US" sz="1800" b="1" kern="1200" dirty="0"/>
          </a:p>
          <a:p>
            <a:pPr eaLnBrk="0" fontAlgn="base">
              <a:spcBef>
                <a:spcPct val="0"/>
              </a:spcBef>
              <a:spcAft>
                <a:spcPct val="0"/>
              </a:spcAft>
            </a:pPr>
            <a:r>
              <a:rPr lang="en-US" altLang="en-US" sz="1800" b="1" kern="1200" dirty="0">
                <a:solidFill>
                  <a:srgbClr val="990033"/>
                </a:solidFill>
              </a:rPr>
              <a:t>Hash(key) = </a:t>
            </a:r>
            <a:r>
              <a:rPr lang="en-US" altLang="en-US" sz="1800" b="1" kern="1200" dirty="0" err="1">
                <a:solidFill>
                  <a:srgbClr val="990033"/>
                </a:solidFill>
              </a:rPr>
              <a:t>partNum</a:t>
            </a:r>
            <a:r>
              <a:rPr lang="en-US" altLang="en-US" sz="1800" b="1" kern="1200" dirty="0">
                <a:solidFill>
                  <a:srgbClr val="990033"/>
                </a:solidFill>
              </a:rPr>
              <a:t> % 100</a:t>
            </a:r>
            <a:endParaRPr lang="en-US" altLang="en-US" sz="1800" b="1" kern="1200" dirty="0"/>
          </a:p>
          <a:p>
            <a:pPr eaLnBrk="0" fontAlgn="base">
              <a:spcBef>
                <a:spcPct val="0"/>
              </a:spcBef>
              <a:spcAft>
                <a:spcPct val="0"/>
              </a:spcAft>
            </a:pPr>
            <a:endParaRPr lang="en-US" altLang="en-US" sz="1800" b="1" kern="1200" dirty="0"/>
          </a:p>
          <a:p>
            <a:pPr eaLnBrk="0" fontAlgn="base">
              <a:spcBef>
                <a:spcPct val="0"/>
              </a:spcBef>
              <a:spcAft>
                <a:spcPct val="0"/>
              </a:spcAft>
            </a:pPr>
            <a:r>
              <a:rPr lang="en-US" altLang="en-US" sz="1800" b="1" kern="1200" dirty="0"/>
              <a:t>        6702 % 100 = 2 </a:t>
            </a:r>
          </a:p>
          <a:p>
            <a:pPr eaLnBrk="0" fontAlgn="base">
              <a:spcBef>
                <a:spcPct val="0"/>
              </a:spcBef>
              <a:spcAft>
                <a:spcPct val="0"/>
              </a:spcAft>
            </a:pPr>
            <a:endParaRPr lang="en-US" altLang="en-US" sz="1800" b="1" kern="1200" dirty="0"/>
          </a:p>
          <a:p>
            <a:pPr eaLnBrk="0" fontAlgn="base">
              <a:spcBef>
                <a:spcPct val="0"/>
              </a:spcBef>
              <a:spcAft>
                <a:spcPct val="0"/>
              </a:spcAft>
            </a:pPr>
            <a:r>
              <a:rPr lang="en-US" altLang="en-US" sz="1800" b="1" kern="1200" dirty="0"/>
              <a:t>But values[2] is already </a:t>
            </a:r>
          </a:p>
          <a:p>
            <a:pPr eaLnBrk="0" fontAlgn="base">
              <a:spcBef>
                <a:spcPct val="0"/>
              </a:spcBef>
              <a:spcAft>
                <a:spcPct val="0"/>
              </a:spcAft>
            </a:pPr>
            <a:r>
              <a:rPr lang="en-US" altLang="en-US" sz="1800" b="1" kern="1200" dirty="0"/>
              <a:t>occupied.   </a:t>
            </a:r>
          </a:p>
          <a:p>
            <a:pPr eaLnBrk="0" fontAlgn="base">
              <a:spcBef>
                <a:spcPct val="0"/>
              </a:spcBef>
              <a:spcAft>
                <a:spcPct val="0"/>
              </a:spcAft>
            </a:pPr>
            <a:endParaRPr lang="en-US" altLang="en-US" sz="1800" b="1" kern="1200" dirty="0">
              <a:solidFill>
                <a:srgbClr val="CC0000"/>
              </a:solidFill>
            </a:endParaRPr>
          </a:p>
          <a:p>
            <a:pPr eaLnBrk="0" fontAlgn="base">
              <a:spcBef>
                <a:spcPct val="0"/>
              </a:spcBef>
              <a:spcAft>
                <a:spcPct val="0"/>
              </a:spcAft>
            </a:pPr>
            <a:r>
              <a:rPr lang="en-US" altLang="en-US" sz="1800" b="1" kern="1200" dirty="0">
                <a:solidFill>
                  <a:srgbClr val="CC0000"/>
                </a:solidFill>
              </a:rPr>
              <a:t>    COLLISION OCCURS </a:t>
            </a:r>
          </a:p>
        </p:txBody>
      </p:sp>
      <p:sp>
        <p:nvSpPr>
          <p:cNvPr id="44038" name="Rectangle 5"/>
          <p:cNvSpPr>
            <a:spLocks noChangeArrowheads="1"/>
          </p:cNvSpPr>
          <p:nvPr/>
        </p:nvSpPr>
        <p:spPr bwMode="auto">
          <a:xfrm>
            <a:off x="1479550" y="2130425"/>
            <a:ext cx="1162050" cy="1335088"/>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4039" name="Line 6"/>
          <p:cNvSpPr>
            <a:spLocks noChangeShapeType="1"/>
          </p:cNvSpPr>
          <p:nvPr/>
        </p:nvSpPr>
        <p:spPr bwMode="auto">
          <a:xfrm>
            <a:off x="1471613" y="2536825"/>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4040" name="Line 7"/>
          <p:cNvSpPr>
            <a:spLocks noChangeShapeType="1"/>
          </p:cNvSpPr>
          <p:nvPr/>
        </p:nvSpPr>
        <p:spPr bwMode="auto">
          <a:xfrm>
            <a:off x="1471613" y="2998788"/>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4041" name="Line 8"/>
          <p:cNvSpPr>
            <a:spLocks noChangeShapeType="1"/>
          </p:cNvSpPr>
          <p:nvPr/>
        </p:nvSpPr>
        <p:spPr bwMode="auto">
          <a:xfrm>
            <a:off x="1471613" y="3465513"/>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4042" name="Rectangle 9"/>
          <p:cNvSpPr>
            <a:spLocks noChangeArrowheads="1"/>
          </p:cNvSpPr>
          <p:nvPr/>
        </p:nvSpPr>
        <p:spPr bwMode="auto">
          <a:xfrm>
            <a:off x="517525" y="2236788"/>
            <a:ext cx="498475" cy="307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a:solidFill>
                  <a:srgbClr val="CC0000"/>
                </a:solidFill>
              </a:rPr>
              <a:t>[ 0 ]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[ 1 ]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[ 2 ]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[ 3 ]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[ 4 ]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p:txBody>
      </p:sp>
      <p:sp>
        <p:nvSpPr>
          <p:cNvPr id="44043" name="Rectangle 10"/>
          <p:cNvSpPr>
            <a:spLocks noChangeArrowheads="1"/>
          </p:cNvSpPr>
          <p:nvPr/>
        </p:nvSpPr>
        <p:spPr bwMode="auto">
          <a:xfrm>
            <a:off x="1254125" y="1782763"/>
            <a:ext cx="12541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sz="2000" b="1" kern="1200"/>
              <a:t>    values</a:t>
            </a:r>
          </a:p>
        </p:txBody>
      </p:sp>
      <p:sp>
        <p:nvSpPr>
          <p:cNvPr id="44044" name="Rectangle 11"/>
          <p:cNvSpPr>
            <a:spLocks noChangeArrowheads="1"/>
          </p:cNvSpPr>
          <p:nvPr/>
        </p:nvSpPr>
        <p:spPr bwMode="auto">
          <a:xfrm>
            <a:off x="1479550" y="3468688"/>
            <a:ext cx="1162050" cy="3133725"/>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4045" name="Line 12"/>
          <p:cNvSpPr>
            <a:spLocks noChangeShapeType="1"/>
          </p:cNvSpPr>
          <p:nvPr/>
        </p:nvSpPr>
        <p:spPr bwMode="auto">
          <a:xfrm>
            <a:off x="1476375" y="3875088"/>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4046" name="Line 13"/>
          <p:cNvSpPr>
            <a:spLocks noChangeShapeType="1"/>
          </p:cNvSpPr>
          <p:nvPr/>
        </p:nvSpPr>
        <p:spPr bwMode="auto">
          <a:xfrm>
            <a:off x="1476375" y="4337050"/>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4047" name="Line 14"/>
          <p:cNvSpPr>
            <a:spLocks noChangeShapeType="1"/>
          </p:cNvSpPr>
          <p:nvPr/>
        </p:nvSpPr>
        <p:spPr bwMode="auto">
          <a:xfrm>
            <a:off x="1476375" y="5265738"/>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4048" name="Line 15"/>
          <p:cNvSpPr>
            <a:spLocks noChangeShapeType="1"/>
          </p:cNvSpPr>
          <p:nvPr/>
        </p:nvSpPr>
        <p:spPr bwMode="auto">
          <a:xfrm>
            <a:off x="1476375" y="5734050"/>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4049" name="Line 16"/>
          <p:cNvSpPr>
            <a:spLocks noChangeShapeType="1"/>
          </p:cNvSpPr>
          <p:nvPr/>
        </p:nvSpPr>
        <p:spPr bwMode="auto">
          <a:xfrm>
            <a:off x="1476375" y="6196013"/>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4050" name="Rectangle 17"/>
          <p:cNvSpPr>
            <a:spLocks noChangeArrowheads="1"/>
          </p:cNvSpPr>
          <p:nvPr/>
        </p:nvSpPr>
        <p:spPr bwMode="auto">
          <a:xfrm>
            <a:off x="522288" y="3657600"/>
            <a:ext cx="547687"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[ 97]</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[ 98]</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[ 99]</a:t>
            </a:r>
          </a:p>
        </p:txBody>
      </p:sp>
      <p:sp>
        <p:nvSpPr>
          <p:cNvPr id="44051" name="Rectangle 18"/>
          <p:cNvSpPr>
            <a:spLocks noChangeArrowheads="1"/>
          </p:cNvSpPr>
          <p:nvPr/>
        </p:nvSpPr>
        <p:spPr bwMode="auto">
          <a:xfrm>
            <a:off x="1824038" y="3635375"/>
            <a:ext cx="583493" cy="2893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7803</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endParaRPr lang="en-US" altLang="en-US" b="1" kern="1200" dirty="0"/>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r>
              <a:rPr lang="en-US" altLang="en-US" b="1" kern="1200" dirty="0"/>
              <a:t> </a:t>
            </a:r>
          </a:p>
          <a:p>
            <a:pPr eaLnBrk="0" fontAlgn="base">
              <a:spcBef>
                <a:spcPct val="0"/>
              </a:spcBef>
              <a:spcAft>
                <a:spcPct val="0"/>
              </a:spcAft>
            </a:pPr>
            <a:r>
              <a:rPr lang="en-US" altLang="en-US" b="1" kern="1200" dirty="0"/>
              <a:t>2298</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3699</a:t>
            </a:r>
          </a:p>
        </p:txBody>
      </p:sp>
      <p:sp>
        <p:nvSpPr>
          <p:cNvPr id="44052" name="Rectangle 19"/>
          <p:cNvSpPr>
            <a:spLocks noChangeArrowheads="1"/>
          </p:cNvSpPr>
          <p:nvPr/>
        </p:nvSpPr>
        <p:spPr bwMode="auto">
          <a:xfrm>
            <a:off x="1819275" y="2297113"/>
            <a:ext cx="583493" cy="1385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4501</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5502</a:t>
            </a:r>
          </a:p>
          <a:p>
            <a:pPr eaLnBrk="0" fontAlgn="base">
              <a:spcBef>
                <a:spcPct val="0"/>
              </a:spcBef>
              <a:spcAft>
                <a:spcPct val="0"/>
              </a:spcAft>
            </a:pPr>
            <a:endParaRPr lang="en-US" altLang="en-US" b="1" kern="1200" dirty="0"/>
          </a:p>
        </p:txBody>
      </p:sp>
      <p:sp>
        <p:nvSpPr>
          <p:cNvPr id="44053" name="Oval 20"/>
          <p:cNvSpPr>
            <a:spLocks noChangeArrowheads="1"/>
          </p:cNvSpPr>
          <p:nvPr/>
        </p:nvSpPr>
        <p:spPr bwMode="auto">
          <a:xfrm>
            <a:off x="1155700" y="2984500"/>
            <a:ext cx="1879600" cy="508000"/>
          </a:xfrm>
          <a:prstGeom prst="ellipse">
            <a:avLst/>
          </a:prstGeom>
          <a:noFill/>
          <a:ln w="25400">
            <a:solidFill>
              <a:srgbClr val="990033"/>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fontAlgn="base" hangingPunct="1">
              <a:spcBef>
                <a:spcPct val="0"/>
              </a:spcBef>
              <a:spcAft>
                <a:spcPct val="0"/>
              </a:spcAft>
            </a:pPr>
            <a:endParaRPr lang="en-US" sz="1800" kern="1200"/>
          </a:p>
        </p:txBody>
      </p:sp>
    </p:spTree>
    <p:extLst>
      <p:ext uri="{BB962C8B-B14F-4D97-AF65-F5344CB8AC3E}">
        <p14:creationId xmlns:p14="http://schemas.microsoft.com/office/powerpoint/2010/main" val="3935635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5609230" y="6469039"/>
            <a:ext cx="3534770" cy="388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hangingPunct="1">
              <a:spcBef>
                <a:spcPct val="0"/>
              </a:spcBef>
              <a:spcAft>
                <a:spcPct val="0"/>
              </a:spcAft>
            </a:pPr>
            <a:endParaRPr lang="en-US" sz="1800" kern="1200">
              <a:solidFill>
                <a:srgbClr val="FFFFFF"/>
              </a:solidFill>
            </a:endParaRPr>
          </a:p>
        </p:txBody>
      </p:sp>
      <p:sp>
        <p:nvSpPr>
          <p:cNvPr id="47106"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07" charset="-128"/>
              </a:defRPr>
            </a:lvl1pPr>
            <a:lvl2pPr marL="742950" indent="-285750" eaLnBrk="0" hangingPunct="0">
              <a:defRPr>
                <a:solidFill>
                  <a:schemeClr val="tx1"/>
                </a:solidFill>
                <a:latin typeface="Arial" charset="0"/>
                <a:ea typeface="ＭＳ Ｐゴシック" pitchFamily="-107" charset="-128"/>
              </a:defRPr>
            </a:lvl2pPr>
            <a:lvl3pPr marL="1143000" indent="-228600" eaLnBrk="0" hangingPunct="0">
              <a:defRPr>
                <a:solidFill>
                  <a:schemeClr val="tx1"/>
                </a:solidFill>
                <a:latin typeface="Arial" charset="0"/>
                <a:ea typeface="ＭＳ Ｐゴシック" pitchFamily="-107" charset="-128"/>
              </a:defRPr>
            </a:lvl3pPr>
            <a:lvl4pPr marL="1600200" indent="-228600" eaLnBrk="0" hangingPunct="0">
              <a:defRPr>
                <a:solidFill>
                  <a:schemeClr val="tx1"/>
                </a:solidFill>
                <a:latin typeface="Arial" charset="0"/>
                <a:ea typeface="ＭＳ Ｐゴシック" pitchFamily="-107" charset="-128"/>
              </a:defRPr>
            </a:lvl4pPr>
            <a:lvl5pPr marL="2057400" indent="-228600" eaLnBrk="0" hangingPunct="0">
              <a:defRPr>
                <a:solidFill>
                  <a:schemeClr val="tx1"/>
                </a:solidFill>
                <a:latin typeface="Arial" charset="0"/>
                <a:ea typeface="ＭＳ Ｐゴシック" pitchFamily="-107" charset="-128"/>
              </a:defRPr>
            </a:lvl5pPr>
            <a:lvl6pPr marL="2514600" indent="-228600" algn="ctr" eaLnBrk="0" fontAlgn="base" hangingPunct="0">
              <a:spcBef>
                <a:spcPct val="0"/>
              </a:spcBef>
              <a:spcAft>
                <a:spcPct val="0"/>
              </a:spcAft>
              <a:defRPr>
                <a:solidFill>
                  <a:schemeClr val="tx1"/>
                </a:solidFill>
                <a:latin typeface="Arial" charset="0"/>
                <a:ea typeface="ＭＳ Ｐゴシック" pitchFamily="-107" charset="-128"/>
              </a:defRPr>
            </a:lvl6pPr>
            <a:lvl7pPr marL="2971800" indent="-228600" algn="ctr" eaLnBrk="0" fontAlgn="base" hangingPunct="0">
              <a:spcBef>
                <a:spcPct val="0"/>
              </a:spcBef>
              <a:spcAft>
                <a:spcPct val="0"/>
              </a:spcAft>
              <a:defRPr>
                <a:solidFill>
                  <a:schemeClr val="tx1"/>
                </a:solidFill>
                <a:latin typeface="Arial" charset="0"/>
                <a:ea typeface="ＭＳ Ｐゴシック" pitchFamily="-107" charset="-128"/>
              </a:defRPr>
            </a:lvl7pPr>
            <a:lvl8pPr marL="3429000" indent="-228600" algn="ctr" eaLnBrk="0" fontAlgn="base" hangingPunct="0">
              <a:spcBef>
                <a:spcPct val="0"/>
              </a:spcBef>
              <a:spcAft>
                <a:spcPct val="0"/>
              </a:spcAft>
              <a:defRPr>
                <a:solidFill>
                  <a:schemeClr val="tx1"/>
                </a:solidFill>
                <a:latin typeface="Arial" charset="0"/>
                <a:ea typeface="ＭＳ Ｐゴシック" pitchFamily="-107" charset="-128"/>
              </a:defRPr>
            </a:lvl8pPr>
            <a:lvl9pPr marL="3886200" indent="-228600" algn="ctr" eaLnBrk="0" fontAlgn="base" hangingPunct="0">
              <a:spcBef>
                <a:spcPct val="0"/>
              </a:spcBef>
              <a:spcAft>
                <a:spcPct val="0"/>
              </a:spcAft>
              <a:defRPr>
                <a:solidFill>
                  <a:schemeClr val="tx1"/>
                </a:solidFill>
                <a:latin typeface="Arial" charset="0"/>
                <a:ea typeface="ＭＳ Ｐゴシック" pitchFamily="-107" charset="-128"/>
              </a:defRPr>
            </a:lvl9pPr>
          </a:lstStyle>
          <a:p>
            <a:pPr eaLnBrk="1" hangingPunct="1"/>
            <a:fld id="{32443D69-4423-4751-BF55-938325C7C771}" type="slidenum">
              <a:rPr lang="en-US" smtClean="0">
                <a:solidFill>
                  <a:srgbClr val="898989"/>
                </a:solidFill>
              </a:rPr>
              <a:pPr eaLnBrk="1" hangingPunct="1"/>
              <a:t>9</a:t>
            </a:fld>
            <a:endParaRPr lang="en-US">
              <a:solidFill>
                <a:srgbClr val="898989"/>
              </a:solidFill>
            </a:endParaRPr>
          </a:p>
        </p:txBody>
      </p:sp>
      <p:sp>
        <p:nvSpPr>
          <p:cNvPr id="47107" name="Rectangle 2"/>
          <p:cNvSpPr>
            <a:spLocks noGrp="1" noChangeArrowheads="1"/>
          </p:cNvSpPr>
          <p:nvPr>
            <p:ph type="body" idx="1"/>
          </p:nvPr>
        </p:nvSpPr>
        <p:spPr>
          <a:xfrm>
            <a:off x="3441700" y="1446983"/>
            <a:ext cx="5073649" cy="2997171"/>
          </a:xfrm>
          <a:noFill/>
        </p:spPr>
        <p:txBody>
          <a:bodyPr lIns="92075" tIns="46038" rIns="92075" bIns="46038"/>
          <a:lstStyle/>
          <a:p>
            <a:pPr eaLnBrk="1" hangingPunct="1">
              <a:buFontTx/>
              <a:buNone/>
            </a:pPr>
            <a:endParaRPr lang="en-US" altLang="en-US" sz="800" b="1" dirty="0">
              <a:latin typeface="Courier New" pitchFamily="-107" charset="0"/>
            </a:endParaRPr>
          </a:p>
          <a:p>
            <a:pPr eaLnBrk="1" hangingPunct="1">
              <a:buFontTx/>
              <a:buNone/>
            </a:pPr>
            <a:endParaRPr lang="en-US" altLang="en-US" sz="800" b="1" dirty="0">
              <a:latin typeface="Courier New" pitchFamily="-107" charset="0"/>
            </a:endParaRPr>
          </a:p>
          <a:p>
            <a:pPr eaLnBrk="1" hangingPunct="1">
              <a:buFontTx/>
              <a:buNone/>
            </a:pPr>
            <a:endParaRPr lang="en-US" altLang="en-US" sz="2800" b="1" dirty="0">
              <a:latin typeface="Courier New" pitchFamily="-107" charset="0"/>
            </a:endParaRPr>
          </a:p>
          <a:p>
            <a:pPr eaLnBrk="1" hangingPunct="1">
              <a:buFontTx/>
              <a:buNone/>
            </a:pPr>
            <a:endParaRPr lang="en-US" altLang="en-US" sz="1800" dirty="0"/>
          </a:p>
          <a:p>
            <a:pPr eaLnBrk="1" hangingPunct="1">
              <a:buFontTx/>
              <a:buNone/>
            </a:pPr>
            <a:endParaRPr lang="en-US" altLang="en-US" sz="2800" b="1" dirty="0">
              <a:latin typeface="Courier New" pitchFamily="-107" charset="0"/>
            </a:endParaRPr>
          </a:p>
          <a:p>
            <a:pPr eaLnBrk="1" hangingPunct="1">
              <a:buFontTx/>
              <a:buNone/>
            </a:pPr>
            <a:endParaRPr lang="en-US" altLang="en-US" sz="2800" b="1" dirty="0">
              <a:latin typeface="Courier New" pitchFamily="-107" charset="0"/>
            </a:endParaRPr>
          </a:p>
          <a:p>
            <a:pPr eaLnBrk="1" hangingPunct="1">
              <a:buFontTx/>
              <a:buNone/>
            </a:pPr>
            <a:endParaRPr lang="en-US" altLang="en-US" sz="1800" dirty="0"/>
          </a:p>
          <a:p>
            <a:pPr eaLnBrk="1" hangingPunct="1">
              <a:buFontTx/>
              <a:buNone/>
            </a:pPr>
            <a:r>
              <a:rPr lang="en-US" altLang="en-US" sz="2800" b="1" dirty="0">
                <a:latin typeface="Courier New" pitchFamily="-107" charset="0"/>
              </a:rPr>
              <a:t> </a:t>
            </a:r>
            <a:r>
              <a:rPr lang="en-US" altLang="en-US" sz="2800" dirty="0"/>
              <a:t> </a:t>
            </a:r>
          </a:p>
        </p:txBody>
      </p:sp>
      <p:sp>
        <p:nvSpPr>
          <p:cNvPr id="47108" name="Rectangle 3"/>
          <p:cNvSpPr>
            <a:spLocks noChangeArrowheads="1"/>
          </p:cNvSpPr>
          <p:nvPr/>
        </p:nvSpPr>
        <p:spPr bwMode="auto">
          <a:xfrm>
            <a:off x="517524" y="463549"/>
            <a:ext cx="7997825" cy="703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p>
            <a:pPr eaLnBrk="0" fontAlgn="base">
              <a:spcBef>
                <a:spcPct val="0"/>
              </a:spcBef>
              <a:spcAft>
                <a:spcPct val="0"/>
              </a:spcAft>
            </a:pPr>
            <a:r>
              <a:rPr lang="en-US" altLang="en-US" sz="4000" b="1" dirty="0">
                <a:solidFill>
                  <a:srgbClr val="007FA3"/>
                </a:solidFill>
                <a:latin typeface="Times New Roman"/>
                <a:ea typeface="Times New Roman"/>
                <a:cs typeface="Times New Roman"/>
              </a:rPr>
              <a:t>Linear Probing </a:t>
            </a:r>
            <a:r>
              <a:rPr lang="en-US" altLang="en-US" sz="3200" b="1" dirty="0">
                <a:solidFill>
                  <a:srgbClr val="007FA3"/>
                </a:solidFill>
                <a:latin typeface="Times New Roman"/>
                <a:ea typeface="Times New Roman"/>
                <a:cs typeface="Times New Roman"/>
              </a:rPr>
              <a:t>(1 of 3) </a:t>
            </a:r>
          </a:p>
        </p:txBody>
      </p:sp>
      <p:sp>
        <p:nvSpPr>
          <p:cNvPr id="47109" name="Rectangle 4"/>
          <p:cNvSpPr>
            <a:spLocks noChangeArrowheads="1"/>
          </p:cNvSpPr>
          <p:nvPr/>
        </p:nvSpPr>
        <p:spPr bwMode="auto">
          <a:xfrm>
            <a:off x="3633788" y="2135188"/>
            <a:ext cx="4999037" cy="23089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eaLnBrk="0" fontAlgn="base">
              <a:spcBef>
                <a:spcPct val="0"/>
              </a:spcBef>
              <a:spcAft>
                <a:spcPct val="0"/>
              </a:spcAft>
            </a:pPr>
            <a:r>
              <a:rPr lang="en-US" altLang="en-US" sz="1800" b="1" kern="1200" dirty="0"/>
              <a:t>One way is by linear probing by using a </a:t>
            </a:r>
            <a:r>
              <a:rPr lang="en-US" altLang="en-US" sz="1800" b="1" kern="1200" dirty="0">
                <a:solidFill>
                  <a:srgbClr val="0070C0"/>
                </a:solidFill>
              </a:rPr>
              <a:t>rehash</a:t>
            </a:r>
            <a:r>
              <a:rPr lang="en-US" altLang="en-US" sz="1800" b="1" kern="1200" dirty="0"/>
              <a:t> function</a:t>
            </a:r>
          </a:p>
          <a:p>
            <a:pPr eaLnBrk="0" fontAlgn="base">
              <a:spcBef>
                <a:spcPct val="0"/>
              </a:spcBef>
              <a:spcAft>
                <a:spcPct val="0"/>
              </a:spcAft>
            </a:pPr>
            <a:endParaRPr lang="en-US" altLang="en-US" sz="1800" b="1" kern="1200" dirty="0"/>
          </a:p>
          <a:p>
            <a:pPr eaLnBrk="0" fontAlgn="base">
              <a:spcBef>
                <a:spcPct val="0"/>
              </a:spcBef>
              <a:spcAft>
                <a:spcPct val="0"/>
              </a:spcAft>
            </a:pPr>
            <a:r>
              <a:rPr lang="en-US" altLang="en-US" sz="1800" b="1" kern="1200" dirty="0">
                <a:solidFill>
                  <a:srgbClr val="990033"/>
                </a:solidFill>
              </a:rPr>
              <a:t>    (</a:t>
            </a:r>
            <a:r>
              <a:rPr lang="en-US" altLang="en-US" sz="1800" b="1" kern="1200" dirty="0" err="1">
                <a:solidFill>
                  <a:srgbClr val="990033"/>
                </a:solidFill>
              </a:rPr>
              <a:t>HashValue</a:t>
            </a:r>
            <a:r>
              <a:rPr lang="en-US" altLang="en-US" sz="1800" b="1" kern="1200" dirty="0">
                <a:solidFill>
                  <a:srgbClr val="990033"/>
                </a:solidFill>
              </a:rPr>
              <a:t> + 1) % 100 </a:t>
            </a:r>
            <a:endParaRPr lang="en-US" altLang="en-US" sz="1800" b="1" kern="1200" dirty="0"/>
          </a:p>
          <a:p>
            <a:pPr eaLnBrk="0" fontAlgn="base">
              <a:spcBef>
                <a:spcPct val="0"/>
              </a:spcBef>
              <a:spcAft>
                <a:spcPct val="0"/>
              </a:spcAft>
            </a:pPr>
            <a:endParaRPr lang="en-US" altLang="en-US" sz="1800" b="1" kern="1200" dirty="0"/>
          </a:p>
          <a:p>
            <a:pPr eaLnBrk="0" fontAlgn="base">
              <a:spcBef>
                <a:spcPct val="0"/>
              </a:spcBef>
              <a:spcAft>
                <a:spcPct val="0"/>
              </a:spcAft>
            </a:pPr>
            <a:r>
              <a:rPr lang="en-US" altLang="en-US" sz="1800" b="1" kern="1200" dirty="0"/>
              <a:t>repeatedly until an empty location</a:t>
            </a:r>
          </a:p>
          <a:p>
            <a:pPr eaLnBrk="0" fontAlgn="base">
              <a:spcBef>
                <a:spcPct val="0"/>
              </a:spcBef>
              <a:spcAft>
                <a:spcPct val="0"/>
              </a:spcAft>
            </a:pPr>
            <a:r>
              <a:rPr lang="en-US" altLang="en-US" sz="1800" b="1" kern="1200" dirty="0"/>
              <a:t>is found for part number 6702. </a:t>
            </a:r>
          </a:p>
          <a:p>
            <a:pPr eaLnBrk="0" fontAlgn="base">
              <a:spcBef>
                <a:spcPct val="0"/>
              </a:spcBef>
              <a:spcAft>
                <a:spcPct val="0"/>
              </a:spcAft>
            </a:pPr>
            <a:endParaRPr lang="en-US" altLang="en-US" sz="1800" b="1" kern="1200" dirty="0"/>
          </a:p>
        </p:txBody>
      </p:sp>
      <p:sp>
        <p:nvSpPr>
          <p:cNvPr id="47110" name="Rectangle 5"/>
          <p:cNvSpPr>
            <a:spLocks noChangeArrowheads="1"/>
          </p:cNvSpPr>
          <p:nvPr/>
        </p:nvSpPr>
        <p:spPr bwMode="auto">
          <a:xfrm>
            <a:off x="1479549" y="1596207"/>
            <a:ext cx="1162050" cy="1335088"/>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7111" name="Line 6"/>
          <p:cNvSpPr>
            <a:spLocks noChangeShapeType="1"/>
          </p:cNvSpPr>
          <p:nvPr/>
        </p:nvSpPr>
        <p:spPr bwMode="auto">
          <a:xfrm>
            <a:off x="1471612" y="2002607"/>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7112" name="Line 7"/>
          <p:cNvSpPr>
            <a:spLocks noChangeShapeType="1"/>
          </p:cNvSpPr>
          <p:nvPr/>
        </p:nvSpPr>
        <p:spPr bwMode="auto">
          <a:xfrm>
            <a:off x="1471612" y="2464570"/>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7113" name="Line 8"/>
          <p:cNvSpPr>
            <a:spLocks noChangeShapeType="1"/>
          </p:cNvSpPr>
          <p:nvPr/>
        </p:nvSpPr>
        <p:spPr bwMode="auto">
          <a:xfrm>
            <a:off x="1471612" y="2931295"/>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7114" name="Rectangle 9"/>
          <p:cNvSpPr>
            <a:spLocks noChangeArrowheads="1"/>
          </p:cNvSpPr>
          <p:nvPr/>
        </p:nvSpPr>
        <p:spPr bwMode="auto">
          <a:xfrm>
            <a:off x="517524" y="1702570"/>
            <a:ext cx="498475" cy="307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a:solidFill>
                  <a:srgbClr val="CC0000"/>
                </a:solidFill>
              </a:rPr>
              <a:t>[ 0 ]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[ 1 ]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[ 2 ]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[ 3 ]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[ 4 ]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p>
          <a:p>
            <a:pPr eaLnBrk="0" fontAlgn="base">
              <a:spcBef>
                <a:spcPct val="0"/>
              </a:spcBef>
              <a:spcAft>
                <a:spcPct val="0"/>
              </a:spcAft>
            </a:pPr>
            <a:r>
              <a:rPr lang="en-US" altLang="en-US" b="1" kern="1200">
                <a:solidFill>
                  <a:srgbClr val="CC0000"/>
                </a:solidFill>
                <a:latin typeface="Arial Black" pitchFamily="34" charset="0"/>
              </a:rPr>
              <a:t>  .</a:t>
            </a: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p:txBody>
      </p:sp>
      <p:sp>
        <p:nvSpPr>
          <p:cNvPr id="47115" name="Rectangle 10"/>
          <p:cNvSpPr>
            <a:spLocks noChangeArrowheads="1"/>
          </p:cNvSpPr>
          <p:nvPr/>
        </p:nvSpPr>
        <p:spPr bwMode="auto">
          <a:xfrm>
            <a:off x="1254124" y="1248545"/>
            <a:ext cx="12541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sz="2000" b="1" kern="1200"/>
              <a:t>    values</a:t>
            </a:r>
          </a:p>
        </p:txBody>
      </p:sp>
      <p:sp>
        <p:nvSpPr>
          <p:cNvPr id="47116" name="Rectangle 11"/>
          <p:cNvSpPr>
            <a:spLocks noChangeArrowheads="1"/>
          </p:cNvSpPr>
          <p:nvPr/>
        </p:nvSpPr>
        <p:spPr bwMode="auto">
          <a:xfrm>
            <a:off x="1479549" y="2934470"/>
            <a:ext cx="1162050" cy="3133725"/>
          </a:xfrm>
          <a:prstGeom prst="rect">
            <a:avLst/>
          </a:prstGeom>
          <a:solidFill>
            <a:schemeClr val="accent1"/>
          </a:solidFill>
          <a:ln w="12700">
            <a:solidFill>
              <a:schemeClr val="tx1"/>
            </a:solidFill>
            <a:miter lim="800000"/>
            <a:headEnd/>
            <a:tailEnd/>
          </a:ln>
        </p:spPr>
        <p:txBody>
          <a:bodyPr wrap="none" anchor="ctr"/>
          <a:lstStyle/>
          <a:p>
            <a:pPr fontAlgn="base" hangingPunct="1">
              <a:spcBef>
                <a:spcPct val="0"/>
              </a:spcBef>
              <a:spcAft>
                <a:spcPct val="0"/>
              </a:spcAft>
            </a:pPr>
            <a:endParaRPr lang="en-US" sz="1800" kern="1200"/>
          </a:p>
        </p:txBody>
      </p:sp>
      <p:sp>
        <p:nvSpPr>
          <p:cNvPr id="47117" name="Line 12"/>
          <p:cNvSpPr>
            <a:spLocks noChangeShapeType="1"/>
          </p:cNvSpPr>
          <p:nvPr/>
        </p:nvSpPr>
        <p:spPr bwMode="auto">
          <a:xfrm>
            <a:off x="1476374" y="3340870"/>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7118" name="Line 13"/>
          <p:cNvSpPr>
            <a:spLocks noChangeShapeType="1"/>
          </p:cNvSpPr>
          <p:nvPr/>
        </p:nvSpPr>
        <p:spPr bwMode="auto">
          <a:xfrm>
            <a:off x="1476374" y="3802832"/>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7119" name="Line 14"/>
          <p:cNvSpPr>
            <a:spLocks noChangeShapeType="1"/>
          </p:cNvSpPr>
          <p:nvPr/>
        </p:nvSpPr>
        <p:spPr bwMode="auto">
          <a:xfrm>
            <a:off x="1476374" y="4731520"/>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7120" name="Line 15"/>
          <p:cNvSpPr>
            <a:spLocks noChangeShapeType="1"/>
          </p:cNvSpPr>
          <p:nvPr/>
        </p:nvSpPr>
        <p:spPr bwMode="auto">
          <a:xfrm>
            <a:off x="1476374" y="5199832"/>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7121" name="Line 16"/>
          <p:cNvSpPr>
            <a:spLocks noChangeShapeType="1"/>
          </p:cNvSpPr>
          <p:nvPr/>
        </p:nvSpPr>
        <p:spPr bwMode="auto">
          <a:xfrm>
            <a:off x="1476374" y="5661795"/>
            <a:ext cx="1174750"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fontAlgn="base" hangingPunct="1">
              <a:spcBef>
                <a:spcPct val="0"/>
              </a:spcBef>
              <a:spcAft>
                <a:spcPct val="0"/>
              </a:spcAft>
            </a:pPr>
            <a:endParaRPr lang="en-US" sz="1800" kern="1200"/>
          </a:p>
        </p:txBody>
      </p:sp>
      <p:sp>
        <p:nvSpPr>
          <p:cNvPr id="47122" name="Rectangle 17"/>
          <p:cNvSpPr>
            <a:spLocks noChangeArrowheads="1"/>
          </p:cNvSpPr>
          <p:nvPr/>
        </p:nvSpPr>
        <p:spPr bwMode="auto">
          <a:xfrm>
            <a:off x="522287" y="3123382"/>
            <a:ext cx="547687"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r>
              <a:rPr lang="en-US" altLang="en-US" b="1" kern="1200">
                <a:solidFill>
                  <a:srgbClr val="CC0000"/>
                </a:solidFill>
              </a:rPr>
              <a:t> </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[ 97]</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[ 98]</a:t>
            </a:r>
          </a:p>
          <a:p>
            <a:pPr eaLnBrk="0" fontAlgn="base">
              <a:spcBef>
                <a:spcPct val="0"/>
              </a:spcBef>
              <a:spcAft>
                <a:spcPct val="0"/>
              </a:spcAft>
            </a:pPr>
            <a:endParaRPr lang="en-US" altLang="en-US" b="1" kern="1200">
              <a:solidFill>
                <a:srgbClr val="CC0000"/>
              </a:solidFill>
            </a:endParaRPr>
          </a:p>
          <a:p>
            <a:pPr eaLnBrk="0" fontAlgn="base">
              <a:spcBef>
                <a:spcPct val="0"/>
              </a:spcBef>
              <a:spcAft>
                <a:spcPct val="0"/>
              </a:spcAft>
            </a:pPr>
            <a:r>
              <a:rPr lang="en-US" altLang="en-US" b="1" kern="1200">
                <a:solidFill>
                  <a:srgbClr val="CC0000"/>
                </a:solidFill>
              </a:rPr>
              <a:t>[ 99]</a:t>
            </a:r>
          </a:p>
        </p:txBody>
      </p:sp>
      <p:sp>
        <p:nvSpPr>
          <p:cNvPr id="47123" name="Rectangle 18"/>
          <p:cNvSpPr>
            <a:spLocks noChangeArrowheads="1"/>
          </p:cNvSpPr>
          <p:nvPr/>
        </p:nvSpPr>
        <p:spPr bwMode="auto">
          <a:xfrm>
            <a:off x="1824037" y="3101157"/>
            <a:ext cx="583493" cy="2893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7803</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p>
          <a:p>
            <a:pPr eaLnBrk="0" fontAlgn="base">
              <a:spcBef>
                <a:spcPct val="0"/>
              </a:spcBef>
              <a:spcAft>
                <a:spcPct val="0"/>
              </a:spcAft>
            </a:pPr>
            <a:r>
              <a:rPr lang="en-US" altLang="en-US" b="1" kern="1200" dirty="0">
                <a:latin typeface="Arial Black" pitchFamily="34" charset="0"/>
              </a:rPr>
              <a:t>.</a:t>
            </a:r>
            <a:endParaRPr lang="en-US" altLang="en-US" b="1" kern="1200" dirty="0"/>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2298</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3699</a:t>
            </a:r>
          </a:p>
        </p:txBody>
      </p:sp>
      <p:sp>
        <p:nvSpPr>
          <p:cNvPr id="47124" name="Rectangle 19"/>
          <p:cNvSpPr>
            <a:spLocks noChangeArrowheads="1"/>
          </p:cNvSpPr>
          <p:nvPr/>
        </p:nvSpPr>
        <p:spPr bwMode="auto">
          <a:xfrm>
            <a:off x="1819274" y="1762895"/>
            <a:ext cx="583493" cy="1385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eaLnBrk="0" fontAlgn="base">
              <a:spcBef>
                <a:spcPct val="0"/>
              </a:spcBef>
              <a:spcAft>
                <a:spcPct val="0"/>
              </a:spcAft>
            </a:pPr>
            <a:r>
              <a:rPr lang="en-US" altLang="en-US" b="1" kern="1200" dirty="0"/>
              <a:t>null</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4501</a:t>
            </a:r>
          </a:p>
          <a:p>
            <a:pPr eaLnBrk="0" fontAlgn="base">
              <a:spcBef>
                <a:spcPct val="0"/>
              </a:spcBef>
              <a:spcAft>
                <a:spcPct val="0"/>
              </a:spcAft>
            </a:pPr>
            <a:endParaRPr lang="en-US" altLang="en-US" b="1" kern="1200" dirty="0"/>
          </a:p>
          <a:p>
            <a:pPr eaLnBrk="0" fontAlgn="base">
              <a:spcBef>
                <a:spcPct val="0"/>
              </a:spcBef>
              <a:spcAft>
                <a:spcPct val="0"/>
              </a:spcAft>
            </a:pPr>
            <a:r>
              <a:rPr lang="en-US" altLang="en-US" b="1" kern="1200" dirty="0"/>
              <a:t>5502</a:t>
            </a:r>
          </a:p>
          <a:p>
            <a:pPr eaLnBrk="0" fontAlgn="base">
              <a:spcBef>
                <a:spcPct val="0"/>
              </a:spcBef>
              <a:spcAft>
                <a:spcPct val="0"/>
              </a:spcAft>
            </a:pPr>
            <a:endParaRPr lang="en-US" altLang="en-US" b="1" kern="1200" dirty="0"/>
          </a:p>
        </p:txBody>
      </p:sp>
      <p:sp>
        <p:nvSpPr>
          <p:cNvPr id="47125" name="Oval 20"/>
          <p:cNvSpPr>
            <a:spLocks noChangeArrowheads="1"/>
          </p:cNvSpPr>
          <p:nvPr/>
        </p:nvSpPr>
        <p:spPr bwMode="auto">
          <a:xfrm>
            <a:off x="1155699" y="2450282"/>
            <a:ext cx="1879600" cy="508000"/>
          </a:xfrm>
          <a:prstGeom prst="ellipse">
            <a:avLst/>
          </a:prstGeom>
          <a:noFill/>
          <a:ln w="25400">
            <a:solidFill>
              <a:srgbClr val="990033"/>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fontAlgn="base" hangingPunct="1">
              <a:spcBef>
                <a:spcPct val="0"/>
              </a:spcBef>
              <a:spcAft>
                <a:spcPct val="0"/>
              </a:spcAft>
            </a:pPr>
            <a:endParaRPr lang="en-US" sz="1800" kern="1200"/>
          </a:p>
        </p:txBody>
      </p:sp>
    </p:spTree>
    <p:extLst>
      <p:ext uri="{BB962C8B-B14F-4D97-AF65-F5344CB8AC3E}">
        <p14:creationId xmlns:p14="http://schemas.microsoft.com/office/powerpoint/2010/main" val="849138302"/>
      </p:ext>
    </p:extLst>
  </p:cSld>
  <p:clrMapOvr>
    <a:masterClrMapping/>
  </p:clrMapOvr>
</p:sld>
</file>

<file path=ppt/theme/theme1.xml><?xml version="1.0" encoding="utf-8"?>
<a:theme xmlns:a="http://schemas.openxmlformats.org/drawingml/2006/main" name="508 Lecture">
  <a:themeElements>
    <a:clrScheme name="508 Lecture">
      <a:dk1>
        <a:srgbClr val="000000"/>
      </a:dk1>
      <a:lt1>
        <a:srgbClr val="FFFFFF"/>
      </a:lt1>
      <a:dk2>
        <a:srgbClr val="A7A7A7"/>
      </a:dk2>
      <a:lt2>
        <a:srgbClr val="535353"/>
      </a:lt2>
      <a:accent1>
        <a:srgbClr val="3C1581"/>
      </a:accent1>
      <a:accent2>
        <a:srgbClr val="1A6C7C"/>
      </a:accent2>
      <a:accent3>
        <a:srgbClr val="CC730D"/>
      </a:accent3>
      <a:accent4>
        <a:srgbClr val="B2AA00"/>
      </a:accent4>
      <a:accent5>
        <a:srgbClr val="1B9332"/>
      </a:accent5>
      <a:accent6>
        <a:srgbClr val="7F7F7F"/>
      </a:accent6>
      <a:hlink>
        <a:srgbClr val="0000FF"/>
      </a:hlink>
      <a:folHlink>
        <a:srgbClr val="FF00FF"/>
      </a:folHlink>
    </a:clrScheme>
    <a:fontScheme name="508 Lecture">
      <a:majorFont>
        <a:latin typeface="Helvetica"/>
        <a:ea typeface="Helvetica"/>
        <a:cs typeface="Helvetica"/>
      </a:majorFont>
      <a:minorFont>
        <a:latin typeface="Arial"/>
        <a:ea typeface="Arial"/>
        <a:cs typeface="Arial"/>
      </a:minorFont>
    </a:fontScheme>
    <a:fmtScheme name="508 Lectur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508 Lecture">
  <a:themeElements>
    <a:clrScheme name="508 Lecture">
      <a:dk1>
        <a:srgbClr val="000000"/>
      </a:dk1>
      <a:lt1>
        <a:srgbClr val="FFFFFF"/>
      </a:lt1>
      <a:dk2>
        <a:srgbClr val="A7A7A7"/>
      </a:dk2>
      <a:lt2>
        <a:srgbClr val="535353"/>
      </a:lt2>
      <a:accent1>
        <a:srgbClr val="3C1581"/>
      </a:accent1>
      <a:accent2>
        <a:srgbClr val="1A6C7C"/>
      </a:accent2>
      <a:accent3>
        <a:srgbClr val="CC730D"/>
      </a:accent3>
      <a:accent4>
        <a:srgbClr val="B2AA00"/>
      </a:accent4>
      <a:accent5>
        <a:srgbClr val="1B9332"/>
      </a:accent5>
      <a:accent6>
        <a:srgbClr val="7F7F7F"/>
      </a:accent6>
      <a:hlink>
        <a:srgbClr val="0000FF"/>
      </a:hlink>
      <a:folHlink>
        <a:srgbClr val="FF00FF"/>
      </a:folHlink>
    </a:clrScheme>
    <a:fontScheme name="508 Lecture">
      <a:majorFont>
        <a:latin typeface="Helvetica"/>
        <a:ea typeface="Helvetica"/>
        <a:cs typeface="Helvetica"/>
      </a:majorFont>
      <a:minorFont>
        <a:latin typeface="Arial"/>
        <a:ea typeface="Arial"/>
        <a:cs typeface="Arial"/>
      </a:minorFont>
    </a:fontScheme>
    <a:fmtScheme name="508 Lectur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2103</TotalTime>
  <Words>6524</Words>
  <Application>Microsoft Office PowerPoint</Application>
  <PresentationFormat>On-screen Show (4:3)</PresentationFormat>
  <Paragraphs>1299</Paragraphs>
  <Slides>76</Slides>
  <Notes>35</Notes>
  <HiddenSlides>0</HiddenSlides>
  <MMClips>0</MMClips>
  <ScaleCrop>false</ScaleCrop>
  <HeadingPairs>
    <vt:vector size="6" baseType="variant">
      <vt:variant>
        <vt:lpstr>Fonts Used</vt:lpstr>
      </vt:variant>
      <vt:variant>
        <vt:i4>11</vt:i4>
      </vt:variant>
      <vt:variant>
        <vt:lpstr>Theme</vt:lpstr>
      </vt:variant>
      <vt:variant>
        <vt:i4>6</vt:i4>
      </vt:variant>
      <vt:variant>
        <vt:lpstr>Slide Titles</vt:lpstr>
      </vt:variant>
      <vt:variant>
        <vt:i4>76</vt:i4>
      </vt:variant>
    </vt:vector>
  </HeadingPairs>
  <TitlesOfParts>
    <vt:vector size="93" baseType="lpstr">
      <vt:lpstr>ＭＳ Ｐゴシック</vt:lpstr>
      <vt:lpstr>Arial</vt:lpstr>
      <vt:lpstr>Arial Black</vt:lpstr>
      <vt:lpstr>Calibri</vt:lpstr>
      <vt:lpstr>Courier New</vt:lpstr>
      <vt:lpstr>Helvetica</vt:lpstr>
      <vt:lpstr>Menlo</vt:lpstr>
      <vt:lpstr>Times</vt:lpstr>
      <vt:lpstr>Times New Roman</vt:lpstr>
      <vt:lpstr>Verdana</vt:lpstr>
      <vt:lpstr>Wingdings</vt:lpstr>
      <vt:lpstr>508 Lecture</vt:lpstr>
      <vt:lpstr>Default Design</vt:lpstr>
      <vt:lpstr>3_Default Design</vt:lpstr>
      <vt:lpstr>4_Default Design</vt:lpstr>
      <vt:lpstr>6_Default Design</vt:lpstr>
      <vt:lpstr>8_Default Design</vt:lpstr>
      <vt:lpstr>Module 13B - Hashing</vt:lpstr>
      <vt:lpstr>Video Notes</vt:lpstr>
      <vt:lpstr>Additional Resources</vt:lpstr>
      <vt:lpstr>What’s Hashing?</vt:lpstr>
      <vt:lpstr>Hashing</vt:lpstr>
      <vt:lpstr>PowerPoint Presentation</vt:lpstr>
      <vt:lpstr>PowerPoint Presentation</vt:lpstr>
      <vt:lpstr>PowerPoint Presentation</vt:lpstr>
      <vt:lpstr>PowerPoint Presentation</vt:lpstr>
      <vt:lpstr>PowerPoint Presentation</vt:lpstr>
      <vt:lpstr>PowerPoint Presentation</vt:lpstr>
      <vt:lpstr>Hashing Function</vt:lpstr>
      <vt:lpstr>Ideal Hashing | Adding(k,v) to a Dict</vt:lpstr>
      <vt:lpstr>Address Finder | Another Example</vt:lpstr>
      <vt:lpstr>Hashing</vt:lpstr>
      <vt:lpstr>Hash Functions</vt:lpstr>
      <vt:lpstr>PowerPoint Presentation</vt:lpstr>
      <vt:lpstr>PowerPoint Presentation</vt:lpstr>
      <vt:lpstr>Hash Code for a Primitive type</vt:lpstr>
      <vt:lpstr>Computing Hash Codes</vt:lpstr>
      <vt:lpstr>PowerPoint Presentation</vt:lpstr>
      <vt:lpstr>Computing Hash Codes</vt:lpstr>
      <vt:lpstr>Hashing Function </vt:lpstr>
      <vt:lpstr>Resolving Collisions</vt:lpstr>
      <vt:lpstr>Linear Probing</vt:lpstr>
      <vt:lpstr>Linear Probing</vt:lpstr>
      <vt:lpstr>Linear Probing</vt:lpstr>
      <vt:lpstr>Resolving Collisions</vt:lpstr>
      <vt:lpstr>Linear Probing</vt:lpstr>
      <vt:lpstr>Linear Probing Algorithm</vt:lpstr>
      <vt:lpstr>Activity | Linear Probe Algorithm</vt:lpstr>
      <vt:lpstr>Clustering</vt:lpstr>
      <vt:lpstr>Open Addressing | Quadratic Probing</vt:lpstr>
      <vt:lpstr>PowerPoint Presentation</vt:lpstr>
      <vt:lpstr>PowerPoint Presentation</vt:lpstr>
      <vt:lpstr>PowerPoint Presentation</vt:lpstr>
      <vt:lpstr>Linear-Quotient (Array of Size N)</vt:lpstr>
      <vt:lpstr>PowerPoint Presentation</vt:lpstr>
      <vt:lpstr>PowerPoint Presentation</vt:lpstr>
      <vt:lpstr>Open Addressing | Double Hashing</vt:lpstr>
      <vt:lpstr>Open Addressing | Double Hashing</vt:lpstr>
      <vt:lpstr>Open Addressing </vt:lpstr>
      <vt:lpstr>Separate Chaining (Buckets)</vt:lpstr>
      <vt:lpstr>PowerPoint Presentation</vt:lpstr>
      <vt:lpstr>Separate Chaining</vt:lpstr>
      <vt:lpstr>Separate Chaining</vt:lpstr>
      <vt:lpstr>Separate Chaining</vt:lpstr>
      <vt:lpstr>Objectives of Hash Function</vt:lpstr>
      <vt:lpstr>Efficiency of Hashing</vt:lpstr>
      <vt:lpstr>Comparing Schemes for Collision Resolution</vt:lpstr>
      <vt:lpstr>Load Factor</vt:lpstr>
      <vt:lpstr>Cost of Open Addressing</vt:lpstr>
      <vt:lpstr>Quadratic Probing &amp; Double Hashing</vt:lpstr>
      <vt:lpstr>Cost of Separate Chaining</vt:lpstr>
      <vt:lpstr>Performance of Hashing</vt:lpstr>
      <vt:lpstr>Rehashing</vt:lpstr>
      <vt:lpstr>Primary Storage Area Array Sizing</vt:lpstr>
      <vt:lpstr>4k + 3 Primes</vt:lpstr>
      <vt:lpstr>Example</vt:lpstr>
      <vt:lpstr>Prime Numbers Between 4000 and 7000</vt:lpstr>
      <vt:lpstr>LQ Hash (Java Standard Library)</vt:lpstr>
      <vt:lpstr>Dictionary Implementation (Uses Hashing)</vt:lpstr>
      <vt:lpstr>Dictionary Implementation (Uses Hashing)</vt:lpstr>
      <vt:lpstr>Dictionary that Uses Hashing (Part 1)</vt:lpstr>
      <vt:lpstr>class HashedDictionary</vt:lpstr>
      <vt:lpstr>add</vt:lpstr>
      <vt:lpstr>enlargeHashTable</vt:lpstr>
      <vt:lpstr>Hash Tables &amp; Iterators</vt:lpstr>
      <vt:lpstr>Hash Tables and Iterators (Part 1)</vt:lpstr>
      <vt:lpstr>Hash Tables and Iterators (Part 2)</vt:lpstr>
      <vt:lpstr>Class HashMap (Java Class Library) </vt:lpstr>
      <vt:lpstr>Class HashSet (Java Class Library)</vt:lpstr>
      <vt:lpstr>Class HashTable (Java Class Library) </vt:lpstr>
      <vt:lpstr>PowerPoint Presentation</vt:lpstr>
      <vt:lpstr>Java’s hashCode()</vt:lpstr>
      <vt:lpstr>Hash Code Contract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Structures and Abstractions with Java™</dc:title>
  <cp:lastModifiedBy>Gary Thai</cp:lastModifiedBy>
  <cp:revision>514</cp:revision>
  <dcterms:modified xsi:type="dcterms:W3CDTF">2022-02-28T15:10:36Z</dcterms:modified>
</cp:coreProperties>
</file>